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DM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Garrick Fernand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fntdata"/><Relationship Id="rId20" Type="http://schemas.openxmlformats.org/officeDocument/2006/relationships/slide" Target="slides/slide14.xml"/><Relationship Id="rId42" Type="http://schemas.openxmlformats.org/officeDocument/2006/relationships/font" Target="fonts/DMSans-boldItalic.fntdata"/><Relationship Id="rId41" Type="http://schemas.openxmlformats.org/officeDocument/2006/relationships/font" Target="fonts/DM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DMSans-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0-25T10:43:39.567">
    <p:pos x="196" y="725"/>
    <p:text>Sorry kind of word vomited, will tidy up</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10-25T18:21:05.333">
    <p:pos x="6000" y="0"/>
    <p:text>what information are we tryna convey with this 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f6cf3061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f6cf3061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title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443eab7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443eab7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f6cf3061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f6cf3061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f6cf3061e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f6cf3061e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were working on the low-fi, one of the things we sought from the detailed task flow was to remove extraneous experiences (DM’s, feeds, profiles, forms, etc.) that didn’t serve our reworded problem/solution and tasks.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f6cf3061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f6cf3061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UI elements, whittling down to core functions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443eab79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443eab79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flow:</a:t>
            </a:r>
            <a:endParaRPr/>
          </a:p>
          <a:p>
            <a:pPr indent="-298450" lvl="0" marL="457200" rtl="0" algn="l">
              <a:spcBef>
                <a:spcPts val="0"/>
              </a:spcBef>
              <a:spcAft>
                <a:spcPts val="0"/>
              </a:spcAft>
              <a:buSzPts val="1100"/>
              <a:buChar char="●"/>
            </a:pPr>
            <a:r>
              <a:rPr lang="en"/>
              <a:t>Click on beacon, display videos</a:t>
            </a:r>
            <a:endParaRPr/>
          </a:p>
          <a:p>
            <a:pPr indent="-298450" lvl="0" marL="457200" rtl="0" algn="l">
              <a:spcBef>
                <a:spcPts val="0"/>
              </a:spcBef>
              <a:spcAft>
                <a:spcPts val="0"/>
              </a:spcAft>
              <a:buSzPts val="1100"/>
              <a:buChar char="●"/>
            </a:pPr>
            <a:r>
              <a:rPr lang="en"/>
              <a:t>Click on beacon, display news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443eab79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443eab79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flow: </a:t>
            </a:r>
            <a:endParaRPr/>
          </a:p>
          <a:p>
            <a:pPr indent="-298450" lvl="0" marL="457200" rtl="0" algn="l">
              <a:spcBef>
                <a:spcPts val="0"/>
              </a:spcBef>
              <a:spcAft>
                <a:spcPts val="0"/>
              </a:spcAft>
              <a:buSzPts val="1100"/>
              <a:buChar char="●"/>
            </a:pPr>
            <a:r>
              <a:rPr lang="en"/>
              <a:t>Click on camera to share video</a:t>
            </a:r>
            <a:endParaRPr/>
          </a:p>
          <a:p>
            <a:pPr indent="-298450" lvl="0" marL="457200" rtl="0" algn="l">
              <a:spcBef>
                <a:spcPts val="0"/>
              </a:spcBef>
              <a:spcAft>
                <a:spcPts val="0"/>
              </a:spcAft>
              <a:buSzPts val="1100"/>
              <a:buChar char="●"/>
            </a:pPr>
            <a:r>
              <a:rPr lang="en"/>
              <a:t>Click on the news button to share news articles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443eab79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443eab79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flow: </a:t>
            </a:r>
            <a:endParaRPr/>
          </a:p>
          <a:p>
            <a:pPr indent="-298450" lvl="0" marL="457200" rtl="0" algn="l">
              <a:spcBef>
                <a:spcPts val="0"/>
              </a:spcBef>
              <a:spcAft>
                <a:spcPts val="0"/>
              </a:spcAft>
              <a:buSzPts val="1100"/>
              <a:buChar char="●"/>
            </a:pPr>
            <a:r>
              <a:rPr lang="en"/>
              <a:t>When there is enough interest in a ‘wave’, user can swipe and join events</a:t>
            </a:r>
            <a:endParaRPr/>
          </a:p>
          <a:p>
            <a:pPr indent="-298450" lvl="0" marL="457200" rtl="0" algn="l">
              <a:spcBef>
                <a:spcPts val="0"/>
              </a:spcBef>
              <a:spcAft>
                <a:spcPts val="0"/>
              </a:spcAft>
              <a:buSzPts val="1100"/>
              <a:buChar char="●"/>
            </a:pPr>
            <a:r>
              <a:rPr lang="en"/>
              <a:t>We can learn more about the event by swiping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f6cf3061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f6cf3061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2d795fb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2d795fb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f6cf3061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f6cf3061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6f6cf3061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6f6cf3061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443eab79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443eab79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f6cf3061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f6cf3061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went back and did another EP to test some assumptions we were making in translating the Map EP and feedback into a low fi prototype. With both the low fi and the pure experience, people were riled up by the news and motivated to do something about it.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f6cf3061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f6cf3061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f6cf3061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f6cf3061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206c39c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206c39c6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443eab79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443eab79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495f260e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495f260e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f6cf3061e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f6cf3061e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it’s time to mix things up...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f6cf3061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f6cf3061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went back and did another EP to test some assumptions we were making in translating the Map EP and feedback into a low fi prototype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2ce885d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2ce885d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team and mission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f6cf3061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f6cf3061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443eab79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443eab79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443eab793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443eab793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screens and a gif of the interaction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4366095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4366095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problem (There are already ways people read and share news out there, but in our needfinding and EP testing we saw people who were unenergized and feeling hopeless. When you read the news a common feeling you get is “what can I do about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f6cf305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f6cf30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solution (We are the thing you can do about it. idea is to get offline!!!)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f6cf3061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f6cf3061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our name and value proposition. With our app, you can see the changes happening in your communities and contribute to it, and it’s just an extra no-frills layer on top of the news-reading experience.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f6cf3061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f6cf3061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443eab7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443eab7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443eab793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443eab793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15.gif"/><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9.pn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omments" Target="../comments/comment1.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7.png"/><Relationship Id="rId5"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0.jpg"/><Relationship Id="rId6" Type="http://schemas.openxmlformats.org/officeDocument/2006/relationships/image" Target="../media/image34.png"/><Relationship Id="rId7" Type="http://schemas.openxmlformats.org/officeDocument/2006/relationships/image" Target="../media/image1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4035125" y="0"/>
            <a:ext cx="5108700" cy="51435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rotWithShape="1">
          <a:blip r:embed="rId3">
            <a:alphaModFix/>
          </a:blip>
          <a:srcRect b="0" l="13038" r="19789" t="48796"/>
          <a:stretch/>
        </p:blipFill>
        <p:spPr>
          <a:xfrm rot="-3632331">
            <a:off x="-504249" y="-908739"/>
            <a:ext cx="3740549" cy="3234127"/>
          </a:xfrm>
          <a:prstGeom prst="rect">
            <a:avLst/>
          </a:prstGeom>
          <a:noFill/>
          <a:ln>
            <a:noFill/>
          </a:ln>
        </p:spPr>
      </p:pic>
      <p:pic>
        <p:nvPicPr>
          <p:cNvPr id="56" name="Google Shape;56;p13"/>
          <p:cNvPicPr preferRelativeResize="0"/>
          <p:nvPr/>
        </p:nvPicPr>
        <p:blipFill rotWithShape="1">
          <a:blip r:embed="rId4">
            <a:alphaModFix/>
          </a:blip>
          <a:srcRect b="47354" l="4508" r="11380" t="0"/>
          <a:stretch/>
        </p:blipFill>
        <p:spPr>
          <a:xfrm rot="751481">
            <a:off x="-608678" y="3196568"/>
            <a:ext cx="4535531" cy="2707838"/>
          </a:xfrm>
          <a:prstGeom prst="rect">
            <a:avLst/>
          </a:prstGeom>
          <a:noFill/>
          <a:ln>
            <a:noFill/>
          </a:ln>
        </p:spPr>
      </p:pic>
      <p:sp>
        <p:nvSpPr>
          <p:cNvPr id="57" name="Google Shape;57;p13"/>
          <p:cNvSpPr txBox="1"/>
          <p:nvPr>
            <p:ph idx="4294967295" type="ctrTitle"/>
          </p:nvPr>
        </p:nvSpPr>
        <p:spPr>
          <a:xfrm>
            <a:off x="4260405" y="2292225"/>
            <a:ext cx="4273800" cy="1370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800">
                <a:solidFill>
                  <a:srgbClr val="000000"/>
                </a:solidFill>
                <a:latin typeface="DM Sans"/>
                <a:ea typeface="DM Sans"/>
                <a:cs typeface="DM Sans"/>
                <a:sym typeface="DM Sans"/>
              </a:rPr>
              <a:t>Digital Democracy</a:t>
            </a:r>
            <a:r>
              <a:rPr lang="en" sz="2800">
                <a:solidFill>
                  <a:srgbClr val="000000"/>
                </a:solidFill>
                <a:latin typeface="DM Sans"/>
                <a:ea typeface="DM Sans"/>
                <a:cs typeface="DM Sans"/>
                <a:sym typeface="DM Sans"/>
              </a:rPr>
              <a:t>:</a:t>
            </a:r>
            <a:endParaRPr sz="280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rPr b="1" lang="en" sz="2800">
                <a:solidFill>
                  <a:srgbClr val="000000"/>
                </a:solidFill>
                <a:latin typeface="DM Sans"/>
                <a:ea typeface="DM Sans"/>
                <a:cs typeface="DM Sans"/>
                <a:sym typeface="DM Sans"/>
              </a:rPr>
              <a:t>Low-fi Prototype &amp; </a:t>
            </a:r>
            <a:endParaRPr b="1" sz="280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rPr b="1" lang="en" sz="2800">
                <a:solidFill>
                  <a:srgbClr val="000000"/>
                </a:solidFill>
                <a:latin typeface="DM Sans"/>
                <a:ea typeface="DM Sans"/>
                <a:cs typeface="DM Sans"/>
                <a:sym typeface="DM Sans"/>
              </a:rPr>
              <a:t>Pilot Usability</a:t>
            </a:r>
            <a:endParaRPr b="1" sz="2800">
              <a:solidFill>
                <a:srgbClr val="000000"/>
              </a:solidFill>
              <a:latin typeface="DM Sans"/>
              <a:ea typeface="DM Sans"/>
              <a:cs typeface="DM Sans"/>
              <a:sym typeface="DM Sans"/>
            </a:endParaRPr>
          </a:p>
        </p:txBody>
      </p:sp>
      <p:sp>
        <p:nvSpPr>
          <p:cNvPr id="58" name="Google Shape;58;p13"/>
          <p:cNvSpPr txBox="1"/>
          <p:nvPr>
            <p:ph idx="4294967295" type="ctrTitle"/>
          </p:nvPr>
        </p:nvSpPr>
        <p:spPr>
          <a:xfrm>
            <a:off x="4260400" y="3823650"/>
            <a:ext cx="3037500" cy="6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DM Sans"/>
                <a:ea typeface="DM Sans"/>
                <a:cs typeface="DM Sans"/>
                <a:sym typeface="DM Sans"/>
              </a:rPr>
              <a:t>Sharewaves</a:t>
            </a:r>
            <a:endParaRPr sz="2000">
              <a:solidFill>
                <a:srgbClr val="000000"/>
              </a:solidFill>
              <a:latin typeface="DM Sans"/>
              <a:ea typeface="DM Sans"/>
              <a:cs typeface="DM Sans"/>
              <a:sym typeface="DM Sans"/>
            </a:endParaRPr>
          </a:p>
          <a:p>
            <a:pPr indent="0" lvl="0" marL="0" rtl="0" algn="l">
              <a:spcBef>
                <a:spcPts val="0"/>
              </a:spcBef>
              <a:spcAft>
                <a:spcPts val="0"/>
              </a:spcAft>
              <a:buNone/>
            </a:pPr>
            <a:r>
              <a:rPr lang="en" sz="1400">
                <a:solidFill>
                  <a:srgbClr val="000000"/>
                </a:solidFill>
                <a:latin typeface="DM Sans"/>
                <a:ea typeface="DM Sans"/>
                <a:cs typeface="DM Sans"/>
                <a:sym typeface="DM Sans"/>
              </a:rPr>
              <a:t>Garrick F. | Gen S. | Grace W.</a:t>
            </a:r>
            <a:endParaRPr sz="1400">
              <a:solidFill>
                <a:srgbClr val="000000"/>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Design Interface: Rationale</a:t>
            </a:r>
            <a:endParaRPr>
              <a:latin typeface="DM Sans"/>
              <a:ea typeface="DM Sans"/>
              <a:cs typeface="DM Sans"/>
              <a:sym typeface="DM Sans"/>
            </a:endParaRPr>
          </a:p>
        </p:txBody>
      </p:sp>
      <p:sp>
        <p:nvSpPr>
          <p:cNvPr id="146" name="Google Shape;146;p22"/>
          <p:cNvSpPr/>
          <p:nvPr/>
        </p:nvSpPr>
        <p:spPr>
          <a:xfrm>
            <a:off x="4680225" y="1149700"/>
            <a:ext cx="3987600" cy="3607500"/>
          </a:xfrm>
          <a:prstGeom prst="roundRect">
            <a:avLst>
              <a:gd fmla="val 8734" name="adj"/>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rgbClr val="434343"/>
                </a:solidFill>
                <a:latin typeface="DM Sans"/>
                <a:ea typeface="DM Sans"/>
                <a:cs typeface="DM Sans"/>
                <a:sym typeface="DM Sans"/>
              </a:rPr>
              <a:t>Cons </a:t>
            </a:r>
            <a:endParaRPr sz="1800">
              <a:solidFill>
                <a:srgbClr val="434343"/>
              </a:solidFill>
              <a:latin typeface="DM Sans"/>
              <a:ea typeface="DM Sans"/>
              <a:cs typeface="DM Sans"/>
              <a:sym typeface="DM Sans"/>
            </a:endParaRPr>
          </a:p>
          <a:p>
            <a:pPr indent="-342900" lvl="0" marL="457200" rtl="0" algn="l">
              <a:lnSpc>
                <a:spcPct val="115000"/>
              </a:lnSpc>
              <a:spcBef>
                <a:spcPts val="0"/>
              </a:spcBef>
              <a:spcAft>
                <a:spcPts val="0"/>
              </a:spcAft>
              <a:buClr>
                <a:srgbClr val="434343"/>
              </a:buClr>
              <a:buSzPts val="1800"/>
              <a:buFont typeface="DM Sans"/>
              <a:buChar char="-"/>
            </a:pPr>
            <a:r>
              <a:rPr lang="en" sz="1800">
                <a:solidFill>
                  <a:srgbClr val="434343"/>
                </a:solidFill>
                <a:latin typeface="DM Sans"/>
                <a:ea typeface="DM Sans"/>
                <a:cs typeface="DM Sans"/>
                <a:sym typeface="DM Sans"/>
              </a:rPr>
              <a:t>Complicated (overwhelmed by potential tasks): want to be as lightweight experience on top of news as possible</a:t>
            </a:r>
            <a:endParaRPr sz="1800">
              <a:solidFill>
                <a:srgbClr val="434343"/>
              </a:solidFill>
              <a:latin typeface="DM Sans"/>
              <a:ea typeface="DM Sans"/>
              <a:cs typeface="DM Sans"/>
              <a:sym typeface="DM Sans"/>
            </a:endParaRPr>
          </a:p>
          <a:p>
            <a:pPr indent="-342900" lvl="0" marL="457200" rtl="0" algn="l">
              <a:lnSpc>
                <a:spcPct val="115000"/>
              </a:lnSpc>
              <a:spcBef>
                <a:spcPts val="0"/>
              </a:spcBef>
              <a:spcAft>
                <a:spcPts val="0"/>
              </a:spcAft>
              <a:buClr>
                <a:srgbClr val="434343"/>
              </a:buClr>
              <a:buSzPts val="1800"/>
              <a:buFont typeface="DM Sans"/>
              <a:buChar char="-"/>
            </a:pPr>
            <a:r>
              <a:rPr lang="en" sz="1800">
                <a:solidFill>
                  <a:srgbClr val="434343"/>
                </a:solidFill>
                <a:latin typeface="DM Sans"/>
                <a:ea typeface="DM Sans"/>
                <a:cs typeface="DM Sans"/>
                <a:sym typeface="DM Sans"/>
              </a:rPr>
              <a:t>Geographical closeness could reinforce echo chamber</a:t>
            </a:r>
            <a:endParaRPr sz="1800">
              <a:solidFill>
                <a:srgbClr val="434343"/>
              </a:solidFill>
              <a:latin typeface="DM Sans"/>
              <a:ea typeface="DM Sans"/>
              <a:cs typeface="DM Sans"/>
              <a:sym typeface="DM Sans"/>
            </a:endParaRPr>
          </a:p>
          <a:p>
            <a:pPr indent="0" lvl="0" marL="0" rtl="0" algn="l">
              <a:lnSpc>
                <a:spcPct val="150000"/>
              </a:lnSpc>
              <a:spcBef>
                <a:spcPts val="0"/>
              </a:spcBef>
              <a:spcAft>
                <a:spcPts val="0"/>
              </a:spcAft>
              <a:buNone/>
            </a:pPr>
            <a:r>
              <a:t/>
            </a:r>
            <a:endParaRPr i="1" sz="1800">
              <a:solidFill>
                <a:srgbClr val="434343"/>
              </a:solidFill>
              <a:latin typeface="DM Sans"/>
              <a:ea typeface="DM Sans"/>
              <a:cs typeface="DM Sans"/>
              <a:sym typeface="DM Sans"/>
            </a:endParaRPr>
          </a:p>
        </p:txBody>
      </p:sp>
      <p:sp>
        <p:nvSpPr>
          <p:cNvPr id="147" name="Google Shape;147;p22"/>
          <p:cNvSpPr/>
          <p:nvPr/>
        </p:nvSpPr>
        <p:spPr>
          <a:xfrm>
            <a:off x="413725" y="1149700"/>
            <a:ext cx="3987600" cy="3607500"/>
          </a:xfrm>
          <a:prstGeom prst="roundRect">
            <a:avLst>
              <a:gd fmla="val 8734" name="adj"/>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rgbClr val="434343"/>
                </a:solidFill>
                <a:latin typeface="DM Sans"/>
                <a:ea typeface="DM Sans"/>
                <a:cs typeface="DM Sans"/>
                <a:sym typeface="DM Sans"/>
              </a:rPr>
              <a:t>Pros</a:t>
            </a:r>
            <a:endParaRPr b="1" sz="1800">
              <a:solidFill>
                <a:srgbClr val="434343"/>
              </a:solidFill>
              <a:highlight>
                <a:srgbClr val="D9EAD3"/>
              </a:highlight>
              <a:latin typeface="DM Sans"/>
              <a:ea typeface="DM Sans"/>
              <a:cs typeface="DM Sans"/>
              <a:sym typeface="DM Sans"/>
            </a:endParaRPr>
          </a:p>
          <a:p>
            <a:pPr indent="-342900" lvl="0" marL="457200" rtl="0" algn="l">
              <a:lnSpc>
                <a:spcPct val="115000"/>
              </a:lnSpc>
              <a:spcBef>
                <a:spcPts val="0"/>
              </a:spcBef>
              <a:spcAft>
                <a:spcPts val="0"/>
              </a:spcAft>
              <a:buClr>
                <a:srgbClr val="434343"/>
              </a:buClr>
              <a:buSzPts val="1800"/>
              <a:buFont typeface="DM Sans"/>
              <a:buChar char="+"/>
            </a:pPr>
            <a:r>
              <a:rPr lang="en" sz="1800">
                <a:solidFill>
                  <a:srgbClr val="434343"/>
                </a:solidFill>
                <a:latin typeface="DM Sans"/>
                <a:ea typeface="DM Sans"/>
                <a:cs typeface="DM Sans"/>
                <a:sym typeface="DM Sans"/>
              </a:rPr>
              <a:t>Human element is apparent</a:t>
            </a:r>
            <a:endParaRPr sz="1800">
              <a:solidFill>
                <a:srgbClr val="434343"/>
              </a:solidFill>
              <a:latin typeface="DM Sans"/>
              <a:ea typeface="DM Sans"/>
              <a:cs typeface="DM Sans"/>
              <a:sym typeface="DM Sans"/>
            </a:endParaRPr>
          </a:p>
          <a:p>
            <a:pPr indent="-342900" lvl="0" marL="457200" rtl="0" algn="l">
              <a:lnSpc>
                <a:spcPct val="115000"/>
              </a:lnSpc>
              <a:spcBef>
                <a:spcPts val="0"/>
              </a:spcBef>
              <a:spcAft>
                <a:spcPts val="0"/>
              </a:spcAft>
              <a:buClr>
                <a:srgbClr val="434343"/>
              </a:buClr>
              <a:buSzPts val="1800"/>
              <a:buFont typeface="DM Sans"/>
              <a:buChar char="+"/>
            </a:pPr>
            <a:r>
              <a:rPr lang="en" sz="1800">
                <a:solidFill>
                  <a:srgbClr val="434343"/>
                </a:solidFill>
                <a:latin typeface="DM Sans"/>
                <a:ea typeface="DM Sans"/>
                <a:cs typeface="DM Sans"/>
                <a:sym typeface="DM Sans"/>
              </a:rPr>
              <a:t>Lends itself to organization</a:t>
            </a:r>
            <a:endParaRPr sz="1800">
              <a:solidFill>
                <a:srgbClr val="434343"/>
              </a:solidFill>
              <a:latin typeface="DM Sans"/>
              <a:ea typeface="DM Sans"/>
              <a:cs typeface="DM Sans"/>
              <a:sym typeface="DM Sans"/>
            </a:endParaRPr>
          </a:p>
          <a:p>
            <a:pPr indent="-342900" lvl="0" marL="457200" rtl="0" algn="l">
              <a:lnSpc>
                <a:spcPct val="115000"/>
              </a:lnSpc>
              <a:spcBef>
                <a:spcPts val="0"/>
              </a:spcBef>
              <a:spcAft>
                <a:spcPts val="0"/>
              </a:spcAft>
              <a:buClr>
                <a:srgbClr val="434343"/>
              </a:buClr>
              <a:buSzPts val="1800"/>
              <a:buFont typeface="DM Sans"/>
              <a:buChar char="+"/>
            </a:pPr>
            <a:r>
              <a:rPr lang="en" sz="1800">
                <a:solidFill>
                  <a:srgbClr val="434343"/>
                </a:solidFill>
                <a:latin typeface="DM Sans"/>
                <a:ea typeface="DM Sans"/>
                <a:cs typeface="DM Sans"/>
                <a:sym typeface="DM Sans"/>
              </a:rPr>
              <a:t>Video element: could integrate other technologies with the Map</a:t>
            </a:r>
            <a:endParaRPr sz="1800">
              <a:solidFill>
                <a:srgbClr val="434343"/>
              </a:solidFill>
              <a:latin typeface="DM Sans"/>
              <a:ea typeface="DM Sans"/>
              <a:cs typeface="DM Sans"/>
              <a:sym typeface="DM Sans"/>
            </a:endParaRPr>
          </a:p>
          <a:p>
            <a:pPr indent="-342900" lvl="0" marL="457200" rtl="0" algn="l">
              <a:lnSpc>
                <a:spcPct val="115000"/>
              </a:lnSpc>
              <a:spcBef>
                <a:spcPts val="0"/>
              </a:spcBef>
              <a:spcAft>
                <a:spcPts val="0"/>
              </a:spcAft>
              <a:buClr>
                <a:srgbClr val="434343"/>
              </a:buClr>
              <a:buSzPts val="1800"/>
              <a:buFont typeface="DM Sans"/>
              <a:buChar char="+"/>
            </a:pPr>
            <a:r>
              <a:rPr lang="en" sz="1800">
                <a:solidFill>
                  <a:srgbClr val="434343"/>
                </a:solidFill>
                <a:latin typeface="DM Sans"/>
                <a:ea typeface="DM Sans"/>
                <a:cs typeface="DM Sans"/>
                <a:sym typeface="DM Sans"/>
              </a:rPr>
              <a:t>Broadcasting feature would allow for passive claims of politics without confrontation</a:t>
            </a:r>
            <a:endParaRPr sz="1800">
              <a:solidFill>
                <a:srgbClr val="434343"/>
              </a:solidFill>
              <a:latin typeface="DM Sans"/>
              <a:ea typeface="DM Sans"/>
              <a:cs typeface="DM Sans"/>
              <a:sym typeface="DM Sans"/>
            </a:endParaRPr>
          </a:p>
          <a:p>
            <a:pPr indent="0" lvl="0" marL="0" rtl="0" algn="l">
              <a:lnSpc>
                <a:spcPct val="150000"/>
              </a:lnSpc>
              <a:spcBef>
                <a:spcPts val="0"/>
              </a:spcBef>
              <a:spcAft>
                <a:spcPts val="0"/>
              </a:spcAft>
              <a:buNone/>
            </a:pPr>
            <a:r>
              <a:t/>
            </a:r>
            <a:endParaRPr i="1" sz="1800">
              <a:solidFill>
                <a:srgbClr val="434343"/>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3"/>
          <p:cNvPicPr preferRelativeResize="0"/>
          <p:nvPr/>
        </p:nvPicPr>
        <p:blipFill>
          <a:blip r:embed="rId3">
            <a:alphaModFix/>
          </a:blip>
          <a:stretch>
            <a:fillRect/>
          </a:stretch>
        </p:blipFill>
        <p:spPr>
          <a:xfrm rot="-1248812">
            <a:off x="1118350" y="2330790"/>
            <a:ext cx="9143995" cy="4658465"/>
          </a:xfrm>
          <a:prstGeom prst="rect">
            <a:avLst/>
          </a:prstGeom>
          <a:noFill/>
          <a:ln>
            <a:noFill/>
          </a:ln>
        </p:spPr>
      </p:pic>
      <p:pic>
        <p:nvPicPr>
          <p:cNvPr id="153" name="Google Shape;153;p23"/>
          <p:cNvPicPr preferRelativeResize="0"/>
          <p:nvPr/>
        </p:nvPicPr>
        <p:blipFill>
          <a:blip r:embed="rId4">
            <a:alphaModFix/>
          </a:blip>
          <a:stretch>
            <a:fillRect/>
          </a:stretch>
        </p:blipFill>
        <p:spPr>
          <a:xfrm rot="-5873337">
            <a:off x="3753319" y="-3777753"/>
            <a:ext cx="5568516" cy="6316252"/>
          </a:xfrm>
          <a:prstGeom prst="rect">
            <a:avLst/>
          </a:prstGeom>
          <a:noFill/>
          <a:ln>
            <a:noFill/>
          </a:ln>
        </p:spPr>
      </p:pic>
      <p:pic>
        <p:nvPicPr>
          <p:cNvPr id="154" name="Google Shape;154;p23"/>
          <p:cNvPicPr preferRelativeResize="0"/>
          <p:nvPr/>
        </p:nvPicPr>
        <p:blipFill>
          <a:blip r:embed="rId4">
            <a:alphaModFix/>
          </a:blip>
          <a:stretch>
            <a:fillRect/>
          </a:stretch>
        </p:blipFill>
        <p:spPr>
          <a:xfrm rot="-3632336">
            <a:off x="-2258932" y="-2366828"/>
            <a:ext cx="5568516" cy="6316252"/>
          </a:xfrm>
          <a:prstGeom prst="rect">
            <a:avLst/>
          </a:prstGeom>
          <a:noFill/>
          <a:ln>
            <a:noFill/>
          </a:ln>
        </p:spPr>
      </p:pic>
      <p:sp>
        <p:nvSpPr>
          <p:cNvPr id="155" name="Google Shape;155;p23"/>
          <p:cNvSpPr/>
          <p:nvPr/>
        </p:nvSpPr>
        <p:spPr>
          <a:xfrm>
            <a:off x="407025" y="346375"/>
            <a:ext cx="8330100" cy="4450800"/>
          </a:xfrm>
          <a:prstGeom prst="roundRect">
            <a:avLst>
              <a:gd fmla="val 6029"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txBox="1"/>
          <p:nvPr/>
        </p:nvSpPr>
        <p:spPr>
          <a:xfrm>
            <a:off x="2797325" y="505702"/>
            <a:ext cx="4294200" cy="411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DM Sans"/>
                <a:ea typeface="DM Sans"/>
                <a:cs typeface="DM Sans"/>
                <a:sym typeface="DM Sans"/>
              </a:rPr>
              <a:t>Team Intro</a:t>
            </a:r>
            <a:endParaRPr sz="2000">
              <a:latin typeface="DM Sans"/>
              <a:ea typeface="DM Sans"/>
              <a:cs typeface="DM Sans"/>
              <a:sym typeface="DM Sans"/>
            </a:endParaRPr>
          </a:p>
          <a:p>
            <a:pPr indent="457200" lvl="0" marL="0" rtl="0" algn="l">
              <a:lnSpc>
                <a:spcPct val="150000"/>
              </a:lnSpc>
              <a:spcBef>
                <a:spcPts val="0"/>
              </a:spcBef>
              <a:spcAft>
                <a:spcPts val="0"/>
              </a:spcAft>
              <a:buNone/>
            </a:pPr>
            <a:r>
              <a:rPr lang="en" sz="2000">
                <a:latin typeface="DM Sans"/>
                <a:ea typeface="DM Sans"/>
                <a:cs typeface="DM Sans"/>
                <a:sym typeface="DM Sans"/>
              </a:rPr>
              <a:t>Problem/Solution Overview</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Selected Interface</a:t>
            </a:r>
            <a:endParaRPr sz="2000">
              <a:latin typeface="DM Sans"/>
              <a:ea typeface="DM Sans"/>
              <a:cs typeface="DM Sans"/>
              <a:sym typeface="DM Sans"/>
            </a:endParaRPr>
          </a:p>
          <a:p>
            <a:pPr indent="0" lvl="0" marL="0" rtl="0" algn="l">
              <a:lnSpc>
                <a:spcPct val="150000"/>
              </a:lnSpc>
              <a:spcBef>
                <a:spcPts val="0"/>
              </a:spcBef>
              <a:spcAft>
                <a:spcPts val="0"/>
              </a:spcAft>
              <a:buNone/>
            </a:pPr>
            <a:r>
              <a:rPr b="1" lang="en" sz="2000">
                <a:latin typeface="DM Sans"/>
                <a:ea typeface="DM Sans"/>
                <a:cs typeface="DM Sans"/>
                <a:sym typeface="DM Sans"/>
              </a:rPr>
              <a:t>Low-Fi Prototype</a:t>
            </a:r>
            <a:endParaRPr b="1"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3 Task Flows</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Experiment</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Method</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Results</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UI Changes + Summary</a:t>
            </a:r>
            <a:endParaRPr sz="2000">
              <a:latin typeface="DM Sans"/>
              <a:ea typeface="DM Sans"/>
              <a:cs typeface="DM Sans"/>
              <a:sym typeface="DM Sans"/>
            </a:endParaRPr>
          </a:p>
        </p:txBody>
      </p:sp>
      <p:sp>
        <p:nvSpPr>
          <p:cNvPr id="157" name="Google Shape;157;p23"/>
          <p:cNvSpPr txBox="1"/>
          <p:nvPr/>
        </p:nvSpPr>
        <p:spPr>
          <a:xfrm>
            <a:off x="2459175" y="505700"/>
            <a:ext cx="476400" cy="411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rPr lang="en" sz="2000">
                <a:solidFill>
                  <a:srgbClr val="FF2C52"/>
                </a:solidFill>
                <a:latin typeface="DM Sans"/>
                <a:ea typeface="DM Sans"/>
                <a:cs typeface="DM Sans"/>
                <a:sym typeface="DM Sans"/>
              </a:rPr>
              <a:t>→</a:t>
            </a:r>
            <a:endParaRPr sz="2000">
              <a:solidFill>
                <a:srgbClr val="FF2C52"/>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4"/>
          <p:cNvPicPr preferRelativeResize="0"/>
          <p:nvPr/>
        </p:nvPicPr>
        <p:blipFill>
          <a:blip r:embed="rId3">
            <a:alphaModFix/>
          </a:blip>
          <a:stretch>
            <a:fillRect/>
          </a:stretch>
        </p:blipFill>
        <p:spPr>
          <a:xfrm rot="-5400000">
            <a:off x="1041978" y="-149885"/>
            <a:ext cx="4041051" cy="5388058"/>
          </a:xfrm>
          <a:prstGeom prst="rect">
            <a:avLst/>
          </a:prstGeom>
          <a:noFill/>
          <a:ln>
            <a:noFill/>
          </a:ln>
        </p:spPr>
      </p:pic>
      <p:pic>
        <p:nvPicPr>
          <p:cNvPr id="163" name="Google Shape;163;p24"/>
          <p:cNvPicPr preferRelativeResize="0"/>
          <p:nvPr/>
        </p:nvPicPr>
        <p:blipFill rotWithShape="1">
          <a:blip r:embed="rId4">
            <a:alphaModFix/>
          </a:blip>
          <a:srcRect b="0" l="0" r="67229" t="0"/>
          <a:stretch/>
        </p:blipFill>
        <p:spPr>
          <a:xfrm>
            <a:off x="5756527" y="405575"/>
            <a:ext cx="3100098" cy="4179925"/>
          </a:xfrm>
          <a:prstGeom prst="rect">
            <a:avLst/>
          </a:prstGeom>
          <a:noFill/>
          <a:ln>
            <a:noFill/>
          </a:ln>
        </p:spPr>
      </p:pic>
      <p:sp>
        <p:nvSpPr>
          <p:cNvPr id="164" name="Google Shape;164;p24"/>
          <p:cNvSpPr/>
          <p:nvPr/>
        </p:nvSpPr>
        <p:spPr>
          <a:xfrm>
            <a:off x="1650150" y="4385300"/>
            <a:ext cx="58437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Reduce</a:t>
            </a:r>
            <a:r>
              <a:rPr lang="en" sz="2000">
                <a:solidFill>
                  <a:schemeClr val="dk1"/>
                </a:solidFill>
                <a:latin typeface="DM Sans"/>
                <a:ea typeface="DM Sans"/>
                <a:cs typeface="DM Sans"/>
                <a:sym typeface="DM Sans"/>
              </a:rPr>
              <a:t> to core functionality</a:t>
            </a:r>
            <a:endParaRPr sz="2800">
              <a:solidFill>
                <a:schemeClr val="dk1"/>
              </a:solidFill>
              <a:latin typeface="DM Sans"/>
              <a:ea typeface="DM Sans"/>
              <a:cs typeface="DM Sans"/>
              <a:sym typeface="DM Sans"/>
            </a:endParaRPr>
          </a:p>
        </p:txBody>
      </p:sp>
      <p:sp>
        <p:nvSpPr>
          <p:cNvPr id="165" name="Google Shape;165;p24"/>
          <p:cNvSpPr/>
          <p:nvPr/>
        </p:nvSpPr>
        <p:spPr>
          <a:xfrm>
            <a:off x="5593800" y="2375250"/>
            <a:ext cx="493500" cy="337800"/>
          </a:xfrm>
          <a:prstGeom prst="rightArrow">
            <a:avLst>
              <a:gd fmla="val 50000" name="adj1"/>
              <a:gd fmla="val 50000" name="adj2"/>
            </a:avLst>
          </a:prstGeom>
          <a:solidFill>
            <a:srgbClr val="3EF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5"/>
          <p:cNvPicPr preferRelativeResize="0"/>
          <p:nvPr/>
        </p:nvPicPr>
        <p:blipFill rotWithShape="1">
          <a:blip r:embed="rId3">
            <a:alphaModFix amt="60000"/>
          </a:blip>
          <a:srcRect b="0" l="0" r="68926" t="0"/>
          <a:stretch/>
        </p:blipFill>
        <p:spPr>
          <a:xfrm>
            <a:off x="4925774" y="765900"/>
            <a:ext cx="2702875" cy="3843399"/>
          </a:xfrm>
          <a:prstGeom prst="rect">
            <a:avLst/>
          </a:prstGeom>
          <a:noFill/>
          <a:ln>
            <a:noFill/>
          </a:ln>
        </p:spPr>
      </p:pic>
      <p:pic>
        <p:nvPicPr>
          <p:cNvPr id="171" name="Google Shape;171;p25"/>
          <p:cNvPicPr preferRelativeResize="0"/>
          <p:nvPr/>
        </p:nvPicPr>
        <p:blipFill rotWithShape="1">
          <a:blip r:embed="rId4">
            <a:alphaModFix/>
          </a:blip>
          <a:srcRect b="9857" l="10240" r="80431" t="69728"/>
          <a:stretch/>
        </p:blipFill>
        <p:spPr>
          <a:xfrm>
            <a:off x="5809667" y="4032622"/>
            <a:ext cx="935072" cy="904252"/>
          </a:xfrm>
          <a:prstGeom prst="rect">
            <a:avLst/>
          </a:prstGeom>
          <a:noFill/>
          <a:ln cap="flat" cmpd="sng" w="19050">
            <a:solidFill>
              <a:schemeClr val="dk2"/>
            </a:solidFill>
            <a:prstDash val="solid"/>
            <a:round/>
            <a:headEnd len="sm" w="sm" type="none"/>
            <a:tailEnd len="sm" w="sm" type="none"/>
          </a:ln>
        </p:spPr>
      </p:pic>
      <p:pic>
        <p:nvPicPr>
          <p:cNvPr id="172" name="Google Shape;172;p25"/>
          <p:cNvPicPr preferRelativeResize="0"/>
          <p:nvPr/>
        </p:nvPicPr>
        <p:blipFill rotWithShape="1">
          <a:blip r:embed="rId4">
            <a:alphaModFix/>
          </a:blip>
          <a:srcRect b="28418" l="9933" r="80738" t="51167"/>
          <a:stretch/>
        </p:blipFill>
        <p:spPr>
          <a:xfrm>
            <a:off x="5809667" y="2701052"/>
            <a:ext cx="935072" cy="904252"/>
          </a:xfrm>
          <a:prstGeom prst="rect">
            <a:avLst/>
          </a:prstGeom>
          <a:noFill/>
          <a:ln cap="flat" cmpd="sng" w="19050">
            <a:solidFill>
              <a:schemeClr val="dk2"/>
            </a:solidFill>
            <a:prstDash val="solid"/>
            <a:round/>
            <a:headEnd len="sm" w="sm" type="none"/>
            <a:tailEnd len="sm" w="sm" type="none"/>
          </a:ln>
        </p:spPr>
      </p:pic>
      <p:pic>
        <p:nvPicPr>
          <p:cNvPr id="173" name="Google Shape;173;p25"/>
          <p:cNvPicPr preferRelativeResize="0"/>
          <p:nvPr/>
        </p:nvPicPr>
        <p:blipFill rotWithShape="1">
          <a:blip r:embed="rId4">
            <a:alphaModFix/>
          </a:blip>
          <a:srcRect b="48366" l="11368" r="79303" t="31219"/>
          <a:stretch/>
        </p:blipFill>
        <p:spPr>
          <a:xfrm>
            <a:off x="5809667" y="1369482"/>
            <a:ext cx="935072" cy="904252"/>
          </a:xfrm>
          <a:prstGeom prst="rect">
            <a:avLst/>
          </a:prstGeom>
          <a:noFill/>
          <a:ln cap="flat" cmpd="sng" w="19050">
            <a:solidFill>
              <a:schemeClr val="dk2"/>
            </a:solidFill>
            <a:prstDash val="solid"/>
            <a:round/>
            <a:headEnd len="sm" w="sm" type="none"/>
            <a:tailEnd len="sm" w="sm" type="none"/>
          </a:ln>
        </p:spPr>
      </p:pic>
      <p:pic>
        <p:nvPicPr>
          <p:cNvPr id="174" name="Google Shape;174;p25"/>
          <p:cNvPicPr preferRelativeResize="0"/>
          <p:nvPr/>
        </p:nvPicPr>
        <p:blipFill rotWithShape="1">
          <a:blip r:embed="rId4">
            <a:alphaModFix/>
          </a:blip>
          <a:srcRect b="38855" l="20798" r="69873" t="40730"/>
          <a:stretch/>
        </p:blipFill>
        <p:spPr>
          <a:xfrm>
            <a:off x="7054721" y="1839597"/>
            <a:ext cx="935072" cy="904252"/>
          </a:xfrm>
          <a:prstGeom prst="rect">
            <a:avLst/>
          </a:prstGeom>
          <a:noFill/>
          <a:ln cap="flat" cmpd="sng" w="19050">
            <a:solidFill>
              <a:schemeClr val="dk2"/>
            </a:solidFill>
            <a:prstDash val="solid"/>
            <a:round/>
            <a:headEnd len="sm" w="sm" type="none"/>
            <a:tailEnd len="sm" w="sm" type="none"/>
          </a:ln>
        </p:spPr>
      </p:pic>
      <p:pic>
        <p:nvPicPr>
          <p:cNvPr id="175" name="Google Shape;175;p25"/>
          <p:cNvPicPr preferRelativeResize="0"/>
          <p:nvPr/>
        </p:nvPicPr>
        <p:blipFill rotWithShape="1">
          <a:blip r:embed="rId4">
            <a:alphaModFix/>
          </a:blip>
          <a:srcRect b="81674" l="4295" r="73461" t="7885"/>
          <a:stretch/>
        </p:blipFill>
        <p:spPr>
          <a:xfrm>
            <a:off x="5162316" y="200300"/>
            <a:ext cx="2229775" cy="462417"/>
          </a:xfrm>
          <a:prstGeom prst="rect">
            <a:avLst/>
          </a:prstGeom>
          <a:noFill/>
          <a:ln cap="flat" cmpd="sng" w="19050">
            <a:solidFill>
              <a:schemeClr val="dk2"/>
            </a:solidFill>
            <a:prstDash val="solid"/>
            <a:round/>
            <a:headEnd len="sm" w="sm" type="none"/>
            <a:tailEnd len="sm" w="sm" type="none"/>
          </a:ln>
        </p:spPr>
      </p:pic>
      <p:pic>
        <p:nvPicPr>
          <p:cNvPr id="176" name="Google Shape;176;p25"/>
          <p:cNvPicPr preferRelativeResize="0"/>
          <p:nvPr/>
        </p:nvPicPr>
        <p:blipFill rotWithShape="1">
          <a:blip r:embed="rId4">
            <a:alphaModFix/>
          </a:blip>
          <a:srcRect b="75357" l="4295" r="73461" t="16523"/>
          <a:stretch/>
        </p:blipFill>
        <p:spPr>
          <a:xfrm>
            <a:off x="5162316" y="714094"/>
            <a:ext cx="2229775" cy="359633"/>
          </a:xfrm>
          <a:prstGeom prst="rect">
            <a:avLst/>
          </a:prstGeom>
          <a:noFill/>
          <a:ln cap="flat" cmpd="sng" w="19050">
            <a:solidFill>
              <a:schemeClr val="dk2"/>
            </a:solidFill>
            <a:prstDash val="solid"/>
            <a:round/>
            <a:headEnd len="sm" w="sm" type="none"/>
            <a:tailEnd len="sm" w="sm" type="none"/>
          </a:ln>
        </p:spPr>
      </p:pic>
      <p:sp>
        <p:nvSpPr>
          <p:cNvPr id="177" name="Google Shape;177;p25"/>
          <p:cNvSpPr txBox="1"/>
          <p:nvPr/>
        </p:nvSpPr>
        <p:spPr>
          <a:xfrm>
            <a:off x="911225" y="400300"/>
            <a:ext cx="2135100" cy="407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DM Sans"/>
                <a:ea typeface="DM Sans"/>
                <a:cs typeface="DM Sans"/>
                <a:sym typeface="DM Sans"/>
              </a:rPr>
              <a:t>Spark offline activity:</a:t>
            </a:r>
            <a:endParaRPr sz="2000">
              <a:latin typeface="DM Sans"/>
              <a:ea typeface="DM Sans"/>
              <a:cs typeface="DM Sans"/>
              <a:sym typeface="DM Sans"/>
            </a:endParaRPr>
          </a:p>
          <a:p>
            <a:pPr indent="0" lvl="0" marL="0" rtl="0" algn="r">
              <a:spcBef>
                <a:spcPts val="0"/>
              </a:spcBef>
              <a:spcAft>
                <a:spcPts val="0"/>
              </a:spcAft>
              <a:buNone/>
            </a:pPr>
            <a:r>
              <a:rPr i="1" lang="en" sz="2000">
                <a:solidFill>
                  <a:srgbClr val="990000"/>
                </a:solidFill>
                <a:latin typeface="DM Sans"/>
                <a:ea typeface="DM Sans"/>
                <a:cs typeface="DM Sans"/>
                <a:sym typeface="DM Sans"/>
              </a:rPr>
              <a:t>pressure meter</a:t>
            </a:r>
            <a:endParaRPr i="1" sz="2000">
              <a:solidFill>
                <a:srgbClr val="990000"/>
              </a:solidFill>
              <a:latin typeface="DM Sans"/>
              <a:ea typeface="DM Sans"/>
              <a:cs typeface="DM Sans"/>
              <a:sym typeface="DM Sans"/>
            </a:endParaRPr>
          </a:p>
          <a:p>
            <a:pPr indent="0" lvl="0" marL="0" rtl="0" algn="r">
              <a:spcBef>
                <a:spcPts val="0"/>
              </a:spcBef>
              <a:spcAft>
                <a:spcPts val="0"/>
              </a:spcAft>
              <a:buNone/>
            </a:pPr>
            <a:r>
              <a:rPr i="1" lang="en" sz="2000">
                <a:solidFill>
                  <a:srgbClr val="990000"/>
                </a:solidFill>
                <a:latin typeface="DM Sans"/>
                <a:ea typeface="DM Sans"/>
                <a:cs typeface="DM Sans"/>
                <a:sym typeface="DM Sans"/>
              </a:rPr>
              <a:t>buddies</a:t>
            </a:r>
            <a:endParaRPr sz="2000">
              <a:solidFill>
                <a:srgbClr val="990000"/>
              </a:solidFill>
              <a:latin typeface="DM Sans"/>
              <a:ea typeface="DM Sans"/>
              <a:cs typeface="DM Sans"/>
              <a:sym typeface="DM Sans"/>
            </a:endParaRPr>
          </a:p>
          <a:p>
            <a:pPr indent="0" lvl="0" marL="0" rtl="0" algn="r">
              <a:spcBef>
                <a:spcPts val="0"/>
              </a:spcBef>
              <a:spcAft>
                <a:spcPts val="0"/>
              </a:spcAft>
              <a:buNone/>
            </a:pPr>
            <a:r>
              <a:t/>
            </a:r>
            <a:endParaRPr sz="2000">
              <a:latin typeface="DM Sans"/>
              <a:ea typeface="DM Sans"/>
              <a:cs typeface="DM Sans"/>
              <a:sym typeface="DM Sans"/>
            </a:endParaRPr>
          </a:p>
          <a:p>
            <a:pPr indent="0" lvl="0" marL="0" rtl="0" algn="r">
              <a:spcBef>
                <a:spcPts val="0"/>
              </a:spcBef>
              <a:spcAft>
                <a:spcPts val="0"/>
              </a:spcAft>
              <a:buNone/>
            </a:pPr>
            <a:r>
              <a:rPr lang="en" sz="2000">
                <a:latin typeface="DM Sans"/>
                <a:ea typeface="DM Sans"/>
                <a:cs typeface="DM Sans"/>
                <a:sym typeface="DM Sans"/>
              </a:rPr>
              <a:t>Explore stories:</a:t>
            </a:r>
            <a:endParaRPr sz="2000">
              <a:latin typeface="DM Sans"/>
              <a:ea typeface="DM Sans"/>
              <a:cs typeface="DM Sans"/>
              <a:sym typeface="DM Sans"/>
            </a:endParaRPr>
          </a:p>
          <a:p>
            <a:pPr indent="0" lvl="0" marL="0" rtl="0" algn="r">
              <a:spcBef>
                <a:spcPts val="0"/>
              </a:spcBef>
              <a:spcAft>
                <a:spcPts val="0"/>
              </a:spcAft>
              <a:buNone/>
            </a:pPr>
            <a:r>
              <a:rPr i="1" lang="en" sz="2000">
                <a:solidFill>
                  <a:srgbClr val="3B9DB3"/>
                </a:solidFill>
                <a:latin typeface="DM Sans"/>
                <a:ea typeface="DM Sans"/>
                <a:cs typeface="DM Sans"/>
                <a:sym typeface="DM Sans"/>
              </a:rPr>
              <a:t>beacons</a:t>
            </a:r>
            <a:endParaRPr i="1" sz="2000">
              <a:solidFill>
                <a:srgbClr val="3B9DB3"/>
              </a:solidFill>
              <a:latin typeface="DM Sans"/>
              <a:ea typeface="DM Sans"/>
              <a:cs typeface="DM Sans"/>
              <a:sym typeface="DM Sans"/>
            </a:endParaRPr>
          </a:p>
          <a:p>
            <a:pPr indent="0" lvl="0" marL="0" rtl="0" algn="r">
              <a:spcBef>
                <a:spcPts val="0"/>
              </a:spcBef>
              <a:spcAft>
                <a:spcPts val="0"/>
              </a:spcAft>
              <a:buNone/>
            </a:pPr>
            <a:r>
              <a:rPr i="1" lang="en" sz="2000">
                <a:solidFill>
                  <a:srgbClr val="3B9DB3"/>
                </a:solidFill>
                <a:latin typeface="DM Sans"/>
                <a:ea typeface="DM Sans"/>
                <a:cs typeface="DM Sans"/>
                <a:sym typeface="DM Sans"/>
              </a:rPr>
              <a:t>activity</a:t>
            </a:r>
            <a:endParaRPr i="1" sz="2000">
              <a:solidFill>
                <a:srgbClr val="3B9DB3"/>
              </a:solidFill>
              <a:latin typeface="DM Sans"/>
              <a:ea typeface="DM Sans"/>
              <a:cs typeface="DM Sans"/>
              <a:sym typeface="DM Sans"/>
            </a:endParaRPr>
          </a:p>
          <a:p>
            <a:pPr indent="0" lvl="0" marL="0" rtl="0" algn="r">
              <a:spcBef>
                <a:spcPts val="0"/>
              </a:spcBef>
              <a:spcAft>
                <a:spcPts val="0"/>
              </a:spcAft>
              <a:buNone/>
            </a:pPr>
            <a:r>
              <a:rPr i="1" lang="en" sz="2000">
                <a:solidFill>
                  <a:srgbClr val="E69138"/>
                </a:solidFill>
                <a:latin typeface="DM Sans"/>
                <a:ea typeface="DM Sans"/>
                <a:cs typeface="DM Sans"/>
                <a:sym typeface="DM Sans"/>
              </a:rPr>
              <a:t>you</a:t>
            </a:r>
            <a:endParaRPr i="1" sz="2000">
              <a:solidFill>
                <a:srgbClr val="E69138"/>
              </a:solidFill>
              <a:latin typeface="DM Sans"/>
              <a:ea typeface="DM Sans"/>
              <a:cs typeface="DM Sans"/>
              <a:sym typeface="DM Sans"/>
            </a:endParaRPr>
          </a:p>
          <a:p>
            <a:pPr indent="0" lvl="0" marL="0" rtl="0" algn="r">
              <a:spcBef>
                <a:spcPts val="0"/>
              </a:spcBef>
              <a:spcAft>
                <a:spcPts val="0"/>
              </a:spcAft>
              <a:buNone/>
            </a:pPr>
            <a:r>
              <a:t/>
            </a:r>
            <a:endParaRPr sz="2000">
              <a:latin typeface="DM Sans"/>
              <a:ea typeface="DM Sans"/>
              <a:cs typeface="DM Sans"/>
              <a:sym typeface="DM Sans"/>
            </a:endParaRPr>
          </a:p>
          <a:p>
            <a:pPr indent="0" lvl="0" marL="0" rtl="0" algn="r">
              <a:spcBef>
                <a:spcPts val="0"/>
              </a:spcBef>
              <a:spcAft>
                <a:spcPts val="0"/>
              </a:spcAft>
              <a:buNone/>
            </a:pPr>
            <a:r>
              <a:rPr lang="en" sz="2000">
                <a:latin typeface="DM Sans"/>
                <a:ea typeface="DM Sans"/>
                <a:cs typeface="DM Sans"/>
                <a:sym typeface="DM Sans"/>
              </a:rPr>
              <a:t>Share stories:</a:t>
            </a:r>
            <a:endParaRPr sz="2000">
              <a:latin typeface="DM Sans"/>
              <a:ea typeface="DM Sans"/>
              <a:cs typeface="DM Sans"/>
              <a:sym typeface="DM Sans"/>
            </a:endParaRPr>
          </a:p>
          <a:p>
            <a:pPr indent="0" lvl="0" marL="0" rtl="0" algn="r">
              <a:spcBef>
                <a:spcPts val="0"/>
              </a:spcBef>
              <a:spcAft>
                <a:spcPts val="0"/>
              </a:spcAft>
              <a:buNone/>
            </a:pPr>
            <a:r>
              <a:rPr i="1" lang="en" sz="2000">
                <a:solidFill>
                  <a:srgbClr val="38761D"/>
                </a:solidFill>
                <a:latin typeface="DM Sans"/>
                <a:ea typeface="DM Sans"/>
                <a:cs typeface="DM Sans"/>
                <a:sym typeface="DM Sans"/>
              </a:rPr>
              <a:t>news</a:t>
            </a:r>
            <a:endParaRPr i="1" sz="2000">
              <a:solidFill>
                <a:srgbClr val="38761D"/>
              </a:solidFill>
              <a:latin typeface="DM Sans"/>
              <a:ea typeface="DM Sans"/>
              <a:cs typeface="DM Sans"/>
              <a:sym typeface="DM Sans"/>
            </a:endParaRPr>
          </a:p>
          <a:p>
            <a:pPr indent="0" lvl="0" marL="0" rtl="0" algn="r">
              <a:spcBef>
                <a:spcPts val="0"/>
              </a:spcBef>
              <a:spcAft>
                <a:spcPts val="0"/>
              </a:spcAft>
              <a:buNone/>
            </a:pPr>
            <a:r>
              <a:rPr i="1" lang="en" sz="2000">
                <a:solidFill>
                  <a:srgbClr val="38761D"/>
                </a:solidFill>
                <a:latin typeface="DM Sans"/>
                <a:ea typeface="DM Sans"/>
                <a:cs typeface="DM Sans"/>
                <a:sym typeface="DM Sans"/>
              </a:rPr>
              <a:t>video</a:t>
            </a:r>
            <a:endParaRPr i="1" sz="2000">
              <a:solidFill>
                <a:srgbClr val="38761D"/>
              </a:solidFill>
              <a:latin typeface="DM Sans"/>
              <a:ea typeface="DM Sans"/>
              <a:cs typeface="DM Sans"/>
              <a:sym typeface="DM Sans"/>
            </a:endParaRPr>
          </a:p>
        </p:txBody>
      </p:sp>
      <p:cxnSp>
        <p:nvCxnSpPr>
          <p:cNvPr id="178" name="Google Shape;178;p25"/>
          <p:cNvCxnSpPr/>
          <p:nvPr/>
        </p:nvCxnSpPr>
        <p:spPr>
          <a:xfrm flipH="1" rot="10800000">
            <a:off x="3046425" y="400300"/>
            <a:ext cx="1627200" cy="881100"/>
          </a:xfrm>
          <a:prstGeom prst="bentConnector3">
            <a:avLst>
              <a:gd fmla="val 50731" name="adj1"/>
            </a:avLst>
          </a:prstGeom>
          <a:noFill/>
          <a:ln cap="flat" cmpd="sng" w="9525">
            <a:solidFill>
              <a:schemeClr val="dk2"/>
            </a:solidFill>
            <a:prstDash val="solid"/>
            <a:round/>
            <a:headEnd len="med" w="med" type="none"/>
            <a:tailEnd len="med" w="med" type="triangle"/>
          </a:ln>
        </p:spPr>
      </p:cxnSp>
      <p:cxnSp>
        <p:nvCxnSpPr>
          <p:cNvPr id="179" name="Google Shape;179;p25"/>
          <p:cNvCxnSpPr/>
          <p:nvPr/>
        </p:nvCxnSpPr>
        <p:spPr>
          <a:xfrm flipH="1" rot="10800000">
            <a:off x="3046425" y="908250"/>
            <a:ext cx="1635000" cy="650400"/>
          </a:xfrm>
          <a:prstGeom prst="bentConnector3">
            <a:avLst>
              <a:gd fmla="val 66024" name="adj1"/>
            </a:avLst>
          </a:prstGeom>
          <a:noFill/>
          <a:ln cap="flat" cmpd="sng" w="9525">
            <a:solidFill>
              <a:schemeClr val="dk2"/>
            </a:solidFill>
            <a:prstDash val="solid"/>
            <a:round/>
            <a:headEnd len="med" w="med" type="none"/>
            <a:tailEnd len="med" w="med" type="triangle"/>
          </a:ln>
        </p:spPr>
      </p:cxnSp>
      <p:cxnSp>
        <p:nvCxnSpPr>
          <p:cNvPr id="180" name="Google Shape;180;p25"/>
          <p:cNvCxnSpPr/>
          <p:nvPr/>
        </p:nvCxnSpPr>
        <p:spPr>
          <a:xfrm flipH="1" rot="10800000">
            <a:off x="3046425" y="1797313"/>
            <a:ext cx="2595600" cy="7059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81" name="Google Shape;181;p25"/>
          <p:cNvCxnSpPr/>
          <p:nvPr/>
        </p:nvCxnSpPr>
        <p:spPr>
          <a:xfrm flipH="1" rot="10800000">
            <a:off x="3046425" y="2411788"/>
            <a:ext cx="3873600" cy="4131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82" name="Google Shape;182;p25"/>
          <p:cNvCxnSpPr/>
          <p:nvPr/>
        </p:nvCxnSpPr>
        <p:spPr>
          <a:xfrm>
            <a:off x="3046425" y="4020875"/>
            <a:ext cx="3039900" cy="2052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83" name="Google Shape;183;p25"/>
          <p:cNvCxnSpPr>
            <a:endCxn id="171" idx="1"/>
          </p:cNvCxnSpPr>
          <p:nvPr/>
        </p:nvCxnSpPr>
        <p:spPr>
          <a:xfrm>
            <a:off x="3046367" y="4274749"/>
            <a:ext cx="2763300" cy="210000"/>
          </a:xfrm>
          <a:prstGeom prst="bentConnector3">
            <a:avLst>
              <a:gd fmla="val 39929" name="adj1"/>
            </a:avLst>
          </a:prstGeom>
          <a:noFill/>
          <a:ln cap="flat" cmpd="sng" w="9525">
            <a:solidFill>
              <a:schemeClr val="dk2"/>
            </a:solidFill>
            <a:prstDash val="solid"/>
            <a:round/>
            <a:headEnd len="med" w="med" type="none"/>
            <a:tailEnd len="med" w="med" type="triangle"/>
          </a:ln>
        </p:spPr>
      </p:cxnSp>
      <p:cxnSp>
        <p:nvCxnSpPr>
          <p:cNvPr id="184" name="Google Shape;184;p25"/>
          <p:cNvCxnSpPr/>
          <p:nvPr/>
        </p:nvCxnSpPr>
        <p:spPr>
          <a:xfrm>
            <a:off x="3054350" y="3119738"/>
            <a:ext cx="2603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26"/>
          <p:cNvPicPr preferRelativeResize="0"/>
          <p:nvPr/>
        </p:nvPicPr>
        <p:blipFill rotWithShape="1">
          <a:blip r:embed="rId3">
            <a:alphaModFix/>
          </a:blip>
          <a:srcRect b="0" l="0" r="9412" t="0"/>
          <a:stretch/>
        </p:blipFill>
        <p:spPr>
          <a:xfrm rot="10800000">
            <a:off x="2595985" y="351100"/>
            <a:ext cx="2942950" cy="4346250"/>
          </a:xfrm>
          <a:prstGeom prst="rect">
            <a:avLst/>
          </a:prstGeom>
          <a:noFill/>
          <a:ln>
            <a:noFill/>
          </a:ln>
        </p:spPr>
      </p:pic>
      <p:pic>
        <p:nvPicPr>
          <p:cNvPr id="190" name="Google Shape;190;p26"/>
          <p:cNvPicPr preferRelativeResize="0"/>
          <p:nvPr/>
        </p:nvPicPr>
        <p:blipFill rotWithShape="1">
          <a:blip r:embed="rId4">
            <a:alphaModFix/>
          </a:blip>
          <a:srcRect b="23318" l="22955" r="-1356" t="0"/>
          <a:stretch/>
        </p:blipFill>
        <p:spPr>
          <a:xfrm rot="10800000">
            <a:off x="5623218" y="351100"/>
            <a:ext cx="3290450" cy="4346250"/>
          </a:xfrm>
          <a:prstGeom prst="rect">
            <a:avLst/>
          </a:prstGeom>
          <a:noFill/>
          <a:ln>
            <a:noFill/>
          </a:ln>
        </p:spPr>
      </p:pic>
      <p:sp>
        <p:nvSpPr>
          <p:cNvPr id="191" name="Google Shape;191;p26"/>
          <p:cNvSpPr/>
          <p:nvPr/>
        </p:nvSpPr>
        <p:spPr>
          <a:xfrm>
            <a:off x="8538777" y="1725100"/>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92" name="Google Shape;192;p26"/>
          <p:cNvCxnSpPr>
            <a:stCxn id="191" idx="1"/>
          </p:cNvCxnSpPr>
          <p:nvPr/>
        </p:nvCxnSpPr>
        <p:spPr>
          <a:xfrm rot="10800000">
            <a:off x="7661577" y="1757800"/>
            <a:ext cx="877200" cy="138000"/>
          </a:xfrm>
          <a:prstGeom prst="straightConnector1">
            <a:avLst/>
          </a:prstGeom>
          <a:noFill/>
          <a:ln cap="flat" cmpd="sng" w="19050">
            <a:solidFill>
              <a:srgbClr val="FF0000"/>
            </a:solidFill>
            <a:prstDash val="solid"/>
            <a:round/>
            <a:headEnd len="med" w="med" type="none"/>
            <a:tailEnd len="med" w="med" type="triangle"/>
          </a:ln>
        </p:spPr>
      </p:cxnSp>
      <p:sp>
        <p:nvSpPr>
          <p:cNvPr id="193" name="Google Shape;193;p26"/>
          <p:cNvSpPr/>
          <p:nvPr/>
        </p:nvSpPr>
        <p:spPr>
          <a:xfrm>
            <a:off x="4003159" y="1946775"/>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94" name="Google Shape;194;p26"/>
          <p:cNvCxnSpPr>
            <a:stCxn id="193" idx="1"/>
          </p:cNvCxnSpPr>
          <p:nvPr/>
        </p:nvCxnSpPr>
        <p:spPr>
          <a:xfrm flipH="1">
            <a:off x="3276559" y="2117475"/>
            <a:ext cx="726600" cy="454200"/>
          </a:xfrm>
          <a:prstGeom prst="straightConnector1">
            <a:avLst/>
          </a:prstGeom>
          <a:noFill/>
          <a:ln cap="flat" cmpd="sng" w="19050">
            <a:solidFill>
              <a:srgbClr val="FF0000"/>
            </a:solidFill>
            <a:prstDash val="solid"/>
            <a:round/>
            <a:headEnd len="med" w="med" type="none"/>
            <a:tailEnd len="med" w="med" type="triangle"/>
          </a:ln>
        </p:spPr>
      </p:cxnSp>
      <p:sp>
        <p:nvSpPr>
          <p:cNvPr id="195" name="Google Shape;195;p26"/>
          <p:cNvSpPr/>
          <p:nvPr/>
        </p:nvSpPr>
        <p:spPr>
          <a:xfrm>
            <a:off x="1650150" y="4385300"/>
            <a:ext cx="58437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Task #1:</a:t>
            </a:r>
            <a:r>
              <a:rPr lang="en" sz="2000">
                <a:solidFill>
                  <a:schemeClr val="dk1"/>
                </a:solidFill>
                <a:latin typeface="DM Sans"/>
                <a:ea typeface="DM Sans"/>
                <a:cs typeface="DM Sans"/>
                <a:sym typeface="DM Sans"/>
              </a:rPr>
              <a:t> discover nearby stories</a:t>
            </a:r>
            <a:endParaRPr b="1" sz="2000">
              <a:solidFill>
                <a:schemeClr val="dk1"/>
              </a:solidFill>
              <a:latin typeface="DM Sans"/>
              <a:ea typeface="DM Sans"/>
              <a:cs typeface="DM Sans"/>
              <a:sym typeface="DM Sans"/>
            </a:endParaRPr>
          </a:p>
        </p:txBody>
      </p:sp>
      <p:pic>
        <p:nvPicPr>
          <p:cNvPr id="196" name="Google Shape;196;p26"/>
          <p:cNvPicPr preferRelativeResize="0"/>
          <p:nvPr/>
        </p:nvPicPr>
        <p:blipFill>
          <a:blip r:embed="rId5">
            <a:alphaModFix/>
          </a:blip>
          <a:stretch>
            <a:fillRect/>
          </a:stretch>
        </p:blipFill>
        <p:spPr>
          <a:xfrm rot="-5400000">
            <a:off x="-434675" y="1315875"/>
            <a:ext cx="3657600" cy="2057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27"/>
          <p:cNvPicPr preferRelativeResize="0"/>
          <p:nvPr/>
        </p:nvPicPr>
        <p:blipFill rotWithShape="1">
          <a:blip r:embed="rId3">
            <a:alphaModFix/>
          </a:blip>
          <a:srcRect b="0" l="37419" r="1834" t="0"/>
          <a:stretch/>
        </p:blipFill>
        <p:spPr>
          <a:xfrm>
            <a:off x="2537125" y="336600"/>
            <a:ext cx="6308876" cy="4589051"/>
          </a:xfrm>
          <a:prstGeom prst="rect">
            <a:avLst/>
          </a:prstGeom>
          <a:noFill/>
          <a:ln>
            <a:noFill/>
          </a:ln>
        </p:spPr>
      </p:pic>
      <p:sp>
        <p:nvSpPr>
          <p:cNvPr id="202" name="Google Shape;202;p27"/>
          <p:cNvSpPr/>
          <p:nvPr/>
        </p:nvSpPr>
        <p:spPr>
          <a:xfrm>
            <a:off x="4243852" y="3569475"/>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203" name="Google Shape;203;p27"/>
          <p:cNvCxnSpPr>
            <a:stCxn id="202" idx="1"/>
          </p:cNvCxnSpPr>
          <p:nvPr/>
        </p:nvCxnSpPr>
        <p:spPr>
          <a:xfrm rot="10800000">
            <a:off x="3366652" y="3602175"/>
            <a:ext cx="877200" cy="138000"/>
          </a:xfrm>
          <a:prstGeom prst="straightConnector1">
            <a:avLst/>
          </a:prstGeom>
          <a:noFill/>
          <a:ln cap="flat" cmpd="sng" w="19050">
            <a:solidFill>
              <a:srgbClr val="FF0000"/>
            </a:solidFill>
            <a:prstDash val="solid"/>
            <a:round/>
            <a:headEnd len="med" w="med" type="none"/>
            <a:tailEnd len="med" w="med" type="triangle"/>
          </a:ln>
        </p:spPr>
      </p:cxnSp>
      <p:sp>
        <p:nvSpPr>
          <p:cNvPr id="204" name="Google Shape;204;p27"/>
          <p:cNvSpPr/>
          <p:nvPr/>
        </p:nvSpPr>
        <p:spPr>
          <a:xfrm>
            <a:off x="7851252" y="3098450"/>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205" name="Google Shape;205;p27"/>
          <p:cNvCxnSpPr>
            <a:stCxn id="204" idx="1"/>
          </p:cNvCxnSpPr>
          <p:nvPr/>
        </p:nvCxnSpPr>
        <p:spPr>
          <a:xfrm rot="10800000">
            <a:off x="6974052" y="3131150"/>
            <a:ext cx="877200" cy="138000"/>
          </a:xfrm>
          <a:prstGeom prst="straightConnector1">
            <a:avLst/>
          </a:prstGeom>
          <a:noFill/>
          <a:ln cap="flat" cmpd="sng" w="19050">
            <a:solidFill>
              <a:srgbClr val="FF0000"/>
            </a:solidFill>
            <a:prstDash val="solid"/>
            <a:round/>
            <a:headEnd len="med" w="med" type="none"/>
            <a:tailEnd len="med" w="med" type="triangle"/>
          </a:ln>
        </p:spPr>
      </p:cxnSp>
      <p:sp>
        <p:nvSpPr>
          <p:cNvPr id="206" name="Google Shape;206;p27"/>
          <p:cNvSpPr/>
          <p:nvPr/>
        </p:nvSpPr>
        <p:spPr>
          <a:xfrm>
            <a:off x="6215502" y="3398775"/>
            <a:ext cx="9129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207" name="Google Shape;207;p27"/>
          <p:cNvCxnSpPr>
            <a:stCxn id="206" idx="3"/>
          </p:cNvCxnSpPr>
          <p:nvPr/>
        </p:nvCxnSpPr>
        <p:spPr>
          <a:xfrm>
            <a:off x="7128402" y="3569475"/>
            <a:ext cx="771300" cy="41400"/>
          </a:xfrm>
          <a:prstGeom prst="straightConnector1">
            <a:avLst/>
          </a:prstGeom>
          <a:noFill/>
          <a:ln cap="flat" cmpd="sng" w="19050">
            <a:solidFill>
              <a:srgbClr val="FF0000"/>
            </a:solidFill>
            <a:prstDash val="solid"/>
            <a:round/>
            <a:headEnd len="med" w="med" type="none"/>
            <a:tailEnd len="med" w="med" type="triangle"/>
          </a:ln>
        </p:spPr>
      </p:cxnSp>
      <p:sp>
        <p:nvSpPr>
          <p:cNvPr id="208" name="Google Shape;208;p27"/>
          <p:cNvSpPr/>
          <p:nvPr/>
        </p:nvSpPr>
        <p:spPr>
          <a:xfrm>
            <a:off x="1650150" y="280900"/>
            <a:ext cx="58437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000">
                <a:solidFill>
                  <a:schemeClr val="dk1"/>
                </a:solidFill>
                <a:latin typeface="DM Sans"/>
                <a:ea typeface="DM Sans"/>
                <a:cs typeface="DM Sans"/>
                <a:sym typeface="DM Sans"/>
              </a:rPr>
              <a:t>Task #2: </a:t>
            </a:r>
            <a:r>
              <a:rPr lang="en" sz="2000">
                <a:solidFill>
                  <a:schemeClr val="dk1"/>
                </a:solidFill>
                <a:latin typeface="DM Sans"/>
                <a:ea typeface="DM Sans"/>
                <a:cs typeface="DM Sans"/>
                <a:sym typeface="DM Sans"/>
              </a:rPr>
              <a:t>share your stories</a:t>
            </a:r>
            <a:endParaRPr sz="2800">
              <a:solidFill>
                <a:schemeClr val="dk1"/>
              </a:solidFill>
              <a:latin typeface="DM Sans"/>
              <a:ea typeface="DM Sans"/>
              <a:cs typeface="DM Sans"/>
              <a:sym typeface="DM Sans"/>
            </a:endParaRPr>
          </a:p>
        </p:txBody>
      </p:sp>
      <p:pic>
        <p:nvPicPr>
          <p:cNvPr id="209" name="Google Shape;209;p27"/>
          <p:cNvPicPr preferRelativeResize="0"/>
          <p:nvPr/>
        </p:nvPicPr>
        <p:blipFill>
          <a:blip r:embed="rId4">
            <a:alphaModFix/>
          </a:blip>
          <a:stretch>
            <a:fillRect/>
          </a:stretch>
        </p:blipFill>
        <p:spPr>
          <a:xfrm rot="-5400000">
            <a:off x="-519550" y="1937900"/>
            <a:ext cx="3657600" cy="2057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28"/>
          <p:cNvPicPr preferRelativeResize="0"/>
          <p:nvPr/>
        </p:nvPicPr>
        <p:blipFill>
          <a:blip r:embed="rId3">
            <a:alphaModFix/>
          </a:blip>
          <a:stretch>
            <a:fillRect/>
          </a:stretch>
        </p:blipFill>
        <p:spPr>
          <a:xfrm rot="10800000">
            <a:off x="496525" y="484450"/>
            <a:ext cx="3082030" cy="4174597"/>
          </a:xfrm>
          <a:prstGeom prst="rect">
            <a:avLst/>
          </a:prstGeom>
          <a:noFill/>
          <a:ln>
            <a:noFill/>
          </a:ln>
        </p:spPr>
      </p:pic>
      <p:pic>
        <p:nvPicPr>
          <p:cNvPr id="215" name="Google Shape;215;p28"/>
          <p:cNvPicPr preferRelativeResize="0"/>
          <p:nvPr/>
        </p:nvPicPr>
        <p:blipFill>
          <a:blip r:embed="rId4">
            <a:alphaModFix/>
          </a:blip>
          <a:stretch>
            <a:fillRect/>
          </a:stretch>
        </p:blipFill>
        <p:spPr>
          <a:xfrm rot="-5400000">
            <a:off x="5763500" y="1666025"/>
            <a:ext cx="3657600" cy="2057400"/>
          </a:xfrm>
          <a:prstGeom prst="rect">
            <a:avLst/>
          </a:prstGeom>
          <a:noFill/>
          <a:ln>
            <a:noFill/>
          </a:ln>
        </p:spPr>
      </p:pic>
      <p:pic>
        <p:nvPicPr>
          <p:cNvPr id="216" name="Google Shape;216;p28"/>
          <p:cNvPicPr preferRelativeResize="0"/>
          <p:nvPr/>
        </p:nvPicPr>
        <p:blipFill rotWithShape="1">
          <a:blip r:embed="rId5">
            <a:alphaModFix/>
          </a:blip>
          <a:srcRect b="16217" l="46178" r="0" t="20849"/>
          <a:stretch/>
        </p:blipFill>
        <p:spPr>
          <a:xfrm rot="10800000">
            <a:off x="3685050" y="474800"/>
            <a:ext cx="2670725" cy="4193900"/>
          </a:xfrm>
          <a:prstGeom prst="rect">
            <a:avLst/>
          </a:prstGeom>
          <a:noFill/>
          <a:ln>
            <a:noFill/>
          </a:ln>
        </p:spPr>
      </p:pic>
      <p:sp>
        <p:nvSpPr>
          <p:cNvPr id="217" name="Google Shape;217;p28"/>
          <p:cNvSpPr/>
          <p:nvPr/>
        </p:nvSpPr>
        <p:spPr>
          <a:xfrm>
            <a:off x="1650150" y="4385300"/>
            <a:ext cx="58437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Task #3: </a:t>
            </a:r>
            <a:r>
              <a:rPr lang="en" sz="2000">
                <a:solidFill>
                  <a:schemeClr val="dk1"/>
                </a:solidFill>
                <a:latin typeface="DM Sans"/>
                <a:ea typeface="DM Sans"/>
                <a:cs typeface="DM Sans"/>
                <a:sym typeface="DM Sans"/>
              </a:rPr>
              <a:t>spark offline political activity</a:t>
            </a:r>
            <a:endParaRPr b="1" sz="2800">
              <a:solidFill>
                <a:schemeClr val="dk1"/>
              </a:solidFill>
              <a:latin typeface="DM Sans"/>
              <a:ea typeface="DM Sans"/>
              <a:cs typeface="DM Sans"/>
              <a:sym typeface="DM Sans"/>
            </a:endParaRPr>
          </a:p>
        </p:txBody>
      </p:sp>
      <p:sp>
        <p:nvSpPr>
          <p:cNvPr id="218" name="Google Shape;218;p28"/>
          <p:cNvSpPr/>
          <p:nvPr/>
        </p:nvSpPr>
        <p:spPr>
          <a:xfrm>
            <a:off x="1004444" y="1361425"/>
            <a:ext cx="9351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219" name="Google Shape;219;p28"/>
          <p:cNvCxnSpPr>
            <a:stCxn id="218" idx="3"/>
          </p:cNvCxnSpPr>
          <p:nvPr/>
        </p:nvCxnSpPr>
        <p:spPr>
          <a:xfrm>
            <a:off x="1939544" y="1532125"/>
            <a:ext cx="2294700" cy="3123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29"/>
          <p:cNvPicPr preferRelativeResize="0"/>
          <p:nvPr/>
        </p:nvPicPr>
        <p:blipFill>
          <a:blip r:embed="rId3">
            <a:alphaModFix/>
          </a:blip>
          <a:stretch>
            <a:fillRect/>
          </a:stretch>
        </p:blipFill>
        <p:spPr>
          <a:xfrm rot="-1248812">
            <a:off x="1118350" y="2330790"/>
            <a:ext cx="9143995" cy="4658465"/>
          </a:xfrm>
          <a:prstGeom prst="rect">
            <a:avLst/>
          </a:prstGeom>
          <a:noFill/>
          <a:ln>
            <a:noFill/>
          </a:ln>
        </p:spPr>
      </p:pic>
      <p:pic>
        <p:nvPicPr>
          <p:cNvPr id="225" name="Google Shape;225;p29"/>
          <p:cNvPicPr preferRelativeResize="0"/>
          <p:nvPr/>
        </p:nvPicPr>
        <p:blipFill>
          <a:blip r:embed="rId4">
            <a:alphaModFix/>
          </a:blip>
          <a:stretch>
            <a:fillRect/>
          </a:stretch>
        </p:blipFill>
        <p:spPr>
          <a:xfrm rot="-5873337">
            <a:off x="3753319" y="-3777753"/>
            <a:ext cx="5568516" cy="6316252"/>
          </a:xfrm>
          <a:prstGeom prst="rect">
            <a:avLst/>
          </a:prstGeom>
          <a:noFill/>
          <a:ln>
            <a:noFill/>
          </a:ln>
        </p:spPr>
      </p:pic>
      <p:pic>
        <p:nvPicPr>
          <p:cNvPr id="226" name="Google Shape;226;p29"/>
          <p:cNvPicPr preferRelativeResize="0"/>
          <p:nvPr/>
        </p:nvPicPr>
        <p:blipFill>
          <a:blip r:embed="rId4">
            <a:alphaModFix/>
          </a:blip>
          <a:stretch>
            <a:fillRect/>
          </a:stretch>
        </p:blipFill>
        <p:spPr>
          <a:xfrm rot="-3632336">
            <a:off x="-2258932" y="-2366828"/>
            <a:ext cx="5568516" cy="6316252"/>
          </a:xfrm>
          <a:prstGeom prst="rect">
            <a:avLst/>
          </a:prstGeom>
          <a:noFill/>
          <a:ln>
            <a:noFill/>
          </a:ln>
        </p:spPr>
      </p:pic>
      <p:sp>
        <p:nvSpPr>
          <p:cNvPr id="227" name="Google Shape;227;p29"/>
          <p:cNvSpPr/>
          <p:nvPr/>
        </p:nvSpPr>
        <p:spPr>
          <a:xfrm>
            <a:off x="407025" y="346375"/>
            <a:ext cx="8330100" cy="4450800"/>
          </a:xfrm>
          <a:prstGeom prst="roundRect">
            <a:avLst>
              <a:gd fmla="val 6029"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txBox="1"/>
          <p:nvPr/>
        </p:nvSpPr>
        <p:spPr>
          <a:xfrm>
            <a:off x="2797325" y="505702"/>
            <a:ext cx="4294200" cy="411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DM Sans"/>
                <a:ea typeface="DM Sans"/>
                <a:cs typeface="DM Sans"/>
                <a:sym typeface="DM Sans"/>
              </a:rPr>
              <a:t>Team Intro</a:t>
            </a:r>
            <a:endParaRPr sz="2000">
              <a:latin typeface="DM Sans"/>
              <a:ea typeface="DM Sans"/>
              <a:cs typeface="DM Sans"/>
              <a:sym typeface="DM Sans"/>
            </a:endParaRPr>
          </a:p>
          <a:p>
            <a:pPr indent="457200" lvl="0" marL="0" rtl="0" algn="l">
              <a:lnSpc>
                <a:spcPct val="150000"/>
              </a:lnSpc>
              <a:spcBef>
                <a:spcPts val="0"/>
              </a:spcBef>
              <a:spcAft>
                <a:spcPts val="0"/>
              </a:spcAft>
              <a:buNone/>
            </a:pPr>
            <a:r>
              <a:rPr lang="en" sz="2000">
                <a:latin typeface="DM Sans"/>
                <a:ea typeface="DM Sans"/>
                <a:cs typeface="DM Sans"/>
                <a:sym typeface="DM Sans"/>
              </a:rPr>
              <a:t>Problem/Solution Overview</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Selected Interface</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Low-Fi Prototype</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3 Task Flows</a:t>
            </a:r>
            <a:endParaRPr sz="2000">
              <a:latin typeface="DM Sans"/>
              <a:ea typeface="DM Sans"/>
              <a:cs typeface="DM Sans"/>
              <a:sym typeface="DM Sans"/>
            </a:endParaRPr>
          </a:p>
          <a:p>
            <a:pPr indent="0" lvl="0" marL="0" rtl="0" algn="l">
              <a:lnSpc>
                <a:spcPct val="150000"/>
              </a:lnSpc>
              <a:spcBef>
                <a:spcPts val="0"/>
              </a:spcBef>
              <a:spcAft>
                <a:spcPts val="0"/>
              </a:spcAft>
              <a:buNone/>
            </a:pPr>
            <a:r>
              <a:rPr b="1" lang="en" sz="2000">
                <a:latin typeface="DM Sans"/>
                <a:ea typeface="DM Sans"/>
                <a:cs typeface="DM Sans"/>
                <a:sym typeface="DM Sans"/>
              </a:rPr>
              <a:t>Experiment</a:t>
            </a:r>
            <a:endParaRPr b="1"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Method</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Results</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UI Changes + Summary</a:t>
            </a:r>
            <a:endParaRPr sz="2000">
              <a:latin typeface="DM Sans"/>
              <a:ea typeface="DM Sans"/>
              <a:cs typeface="DM Sans"/>
              <a:sym typeface="DM Sans"/>
            </a:endParaRPr>
          </a:p>
        </p:txBody>
      </p:sp>
      <p:sp>
        <p:nvSpPr>
          <p:cNvPr id="229" name="Google Shape;229;p29"/>
          <p:cNvSpPr txBox="1"/>
          <p:nvPr/>
        </p:nvSpPr>
        <p:spPr>
          <a:xfrm>
            <a:off x="2459175" y="505700"/>
            <a:ext cx="476400" cy="411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rPr lang="en" sz="2000">
                <a:solidFill>
                  <a:srgbClr val="FF2C52"/>
                </a:solidFill>
                <a:latin typeface="DM Sans"/>
                <a:ea typeface="DM Sans"/>
                <a:cs typeface="DM Sans"/>
                <a:sym typeface="DM Sans"/>
              </a:rPr>
              <a:t>→</a:t>
            </a:r>
            <a:endParaRPr sz="2000">
              <a:solidFill>
                <a:srgbClr val="FF2C52"/>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311700" y="244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Experimental</a:t>
            </a:r>
            <a:r>
              <a:rPr lang="en">
                <a:latin typeface="DM Sans"/>
                <a:ea typeface="DM Sans"/>
                <a:cs typeface="DM Sans"/>
                <a:sym typeface="DM Sans"/>
              </a:rPr>
              <a:t> Methodology</a:t>
            </a:r>
            <a:endParaRPr>
              <a:latin typeface="DM Sans"/>
              <a:ea typeface="DM Sans"/>
              <a:cs typeface="DM Sans"/>
              <a:sym typeface="DM Sans"/>
            </a:endParaRPr>
          </a:p>
        </p:txBody>
      </p:sp>
      <p:grpSp>
        <p:nvGrpSpPr>
          <p:cNvPr id="235" name="Google Shape;235;p30"/>
          <p:cNvGrpSpPr/>
          <p:nvPr/>
        </p:nvGrpSpPr>
        <p:grpSpPr>
          <a:xfrm>
            <a:off x="354300" y="1002989"/>
            <a:ext cx="1921500" cy="3839400"/>
            <a:chOff x="386875" y="1054125"/>
            <a:chExt cx="1921500" cy="3839400"/>
          </a:xfrm>
        </p:grpSpPr>
        <p:sp>
          <p:nvSpPr>
            <p:cNvPr id="236" name="Google Shape;236;p30"/>
            <p:cNvSpPr/>
            <p:nvPr/>
          </p:nvSpPr>
          <p:spPr>
            <a:xfrm>
              <a:off x="386875" y="1054125"/>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a:off x="494425" y="2468625"/>
              <a:ext cx="1706400" cy="21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Wh</a:t>
              </a:r>
              <a:r>
                <a:rPr b="1" lang="en" sz="2000">
                  <a:latin typeface="DM Sans"/>
                  <a:ea typeface="DM Sans"/>
                  <a:cs typeface="DM Sans"/>
                  <a:sym typeface="DM Sans"/>
                </a:rPr>
                <a:t>o?</a:t>
              </a:r>
              <a:endParaRPr b="1" sz="20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rPr lang="en" sz="1800">
                  <a:latin typeface="DM Sans"/>
                  <a:ea typeface="DM Sans"/>
                  <a:cs typeface="DM Sans"/>
                  <a:sym typeface="DM Sans"/>
                </a:rPr>
                <a:t>2 M | 2 F</a:t>
              </a:r>
              <a:endParaRPr sz="1800">
                <a:latin typeface="DM Sans"/>
                <a:ea typeface="DM Sans"/>
                <a:cs typeface="DM Sans"/>
                <a:sym typeface="DM Sans"/>
              </a:endParaRPr>
            </a:p>
            <a:p>
              <a:pPr indent="0" lvl="0" marL="0" rtl="0" algn="l">
                <a:spcBef>
                  <a:spcPts val="0"/>
                </a:spcBef>
                <a:spcAft>
                  <a:spcPts val="0"/>
                </a:spcAft>
                <a:buNone/>
              </a:pPr>
              <a:r>
                <a:rPr lang="en" sz="1800">
                  <a:latin typeface="DM Sans"/>
                  <a:ea typeface="DM Sans"/>
                  <a:cs typeface="DM Sans"/>
                  <a:sym typeface="DM Sans"/>
                </a:rPr>
                <a:t>20-23 yr. </a:t>
              </a:r>
              <a:r>
                <a:rPr lang="en" sz="1800">
                  <a:latin typeface="DM Sans"/>
                  <a:ea typeface="DM Sans"/>
                  <a:cs typeface="DM Sans"/>
                  <a:sym typeface="DM Sans"/>
                </a:rPr>
                <a:t>o</a:t>
              </a:r>
              <a:r>
                <a:rPr lang="en" sz="1800">
                  <a:latin typeface="DM Sans"/>
                  <a:ea typeface="DM Sans"/>
                  <a:cs typeface="DM Sans"/>
                  <a:sym typeface="DM Sans"/>
                </a:rPr>
                <a:t>ld</a:t>
              </a:r>
              <a:endParaRPr sz="1800">
                <a:latin typeface="DM Sans"/>
                <a:ea typeface="DM Sans"/>
                <a:cs typeface="DM Sans"/>
                <a:sym typeface="DM Sans"/>
              </a:endParaRPr>
            </a:p>
            <a:p>
              <a:pPr indent="0" lvl="0" marL="0" rtl="0" algn="l">
                <a:spcBef>
                  <a:spcPts val="0"/>
                </a:spcBef>
                <a:spcAft>
                  <a:spcPts val="0"/>
                </a:spcAft>
                <a:buNone/>
              </a:pPr>
              <a:r>
                <a:t/>
              </a:r>
              <a:endParaRPr sz="2000">
                <a:latin typeface="DM Sans"/>
                <a:ea typeface="DM Sans"/>
                <a:cs typeface="DM Sans"/>
                <a:sym typeface="DM Sans"/>
              </a:endParaRPr>
            </a:p>
          </p:txBody>
        </p:sp>
        <p:pic>
          <p:nvPicPr>
            <p:cNvPr id="238" name="Google Shape;238;p30"/>
            <p:cNvPicPr preferRelativeResize="0"/>
            <p:nvPr/>
          </p:nvPicPr>
          <p:blipFill>
            <a:blip r:embed="rId3">
              <a:alphaModFix/>
            </a:blip>
            <a:stretch>
              <a:fillRect/>
            </a:stretch>
          </p:blipFill>
          <p:spPr>
            <a:xfrm>
              <a:off x="879186" y="1274738"/>
              <a:ext cx="936874" cy="936874"/>
            </a:xfrm>
            <a:prstGeom prst="rect">
              <a:avLst/>
            </a:prstGeom>
            <a:noFill/>
            <a:ln>
              <a:noFill/>
            </a:ln>
          </p:spPr>
        </p:pic>
      </p:grpSp>
      <p:grpSp>
        <p:nvGrpSpPr>
          <p:cNvPr id="239" name="Google Shape;239;p30"/>
          <p:cNvGrpSpPr/>
          <p:nvPr/>
        </p:nvGrpSpPr>
        <p:grpSpPr>
          <a:xfrm>
            <a:off x="2525600" y="1002986"/>
            <a:ext cx="1921525" cy="3839400"/>
            <a:chOff x="2578275" y="1299398"/>
            <a:chExt cx="1921525" cy="3839400"/>
          </a:xfrm>
        </p:grpSpPr>
        <p:sp>
          <p:nvSpPr>
            <p:cNvPr id="240" name="Google Shape;240;p30"/>
            <p:cNvSpPr/>
            <p:nvPr/>
          </p:nvSpPr>
          <p:spPr>
            <a:xfrm>
              <a:off x="2578275" y="1299398"/>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2694700" y="2713886"/>
              <a:ext cx="1805100" cy="23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Why?</a:t>
              </a:r>
              <a:endParaRPr b="1" sz="2000">
                <a:latin typeface="DM Sans"/>
                <a:ea typeface="DM Sans"/>
                <a:cs typeface="DM Sans"/>
                <a:sym typeface="DM Sans"/>
              </a:endParaRPr>
            </a:p>
            <a:p>
              <a:pPr indent="0" lvl="0" marL="0" rtl="0" algn="l">
                <a:spcBef>
                  <a:spcPts val="0"/>
                </a:spcBef>
                <a:spcAft>
                  <a:spcPts val="0"/>
                </a:spcAft>
                <a:buNone/>
              </a:pPr>
              <a:r>
                <a:t/>
              </a:r>
              <a:endParaRPr b="1" sz="1200">
                <a:latin typeface="DM Sans"/>
                <a:ea typeface="DM Sans"/>
                <a:cs typeface="DM Sans"/>
                <a:sym typeface="DM Sans"/>
              </a:endParaRPr>
            </a:p>
            <a:p>
              <a:pPr indent="0" lvl="0" marL="0" rtl="0" algn="l">
                <a:spcBef>
                  <a:spcPts val="0"/>
                </a:spcBef>
                <a:spcAft>
                  <a:spcPts val="0"/>
                </a:spcAft>
                <a:buNone/>
              </a:pPr>
              <a:r>
                <a:rPr lang="en" sz="1800">
                  <a:latin typeface="DM Sans"/>
                  <a:ea typeface="DM Sans"/>
                  <a:cs typeface="DM Sans"/>
                  <a:sym typeface="DM Sans"/>
                </a:rPr>
                <a:t>Target demographic (young, college-educated)</a:t>
              </a:r>
              <a:endParaRPr sz="1800">
                <a:latin typeface="DM Sans"/>
                <a:ea typeface="DM Sans"/>
                <a:cs typeface="DM Sans"/>
                <a:sym typeface="DM Sans"/>
              </a:endParaRPr>
            </a:p>
            <a:p>
              <a:pPr indent="0" lvl="0" marL="0" rtl="0" algn="l">
                <a:spcBef>
                  <a:spcPts val="0"/>
                </a:spcBef>
                <a:spcAft>
                  <a:spcPts val="0"/>
                </a:spcAft>
                <a:buNone/>
              </a:pPr>
              <a:r>
                <a:t/>
              </a:r>
              <a:endParaRPr sz="2000">
                <a:latin typeface="DM Sans"/>
                <a:ea typeface="DM Sans"/>
                <a:cs typeface="DM Sans"/>
                <a:sym typeface="DM Sans"/>
              </a:endParaRPr>
            </a:p>
          </p:txBody>
        </p:sp>
        <p:pic>
          <p:nvPicPr>
            <p:cNvPr id="242" name="Google Shape;242;p30"/>
            <p:cNvPicPr preferRelativeResize="0"/>
            <p:nvPr/>
          </p:nvPicPr>
          <p:blipFill>
            <a:blip r:embed="rId4">
              <a:alphaModFix/>
            </a:blip>
            <a:stretch>
              <a:fillRect/>
            </a:stretch>
          </p:blipFill>
          <p:spPr>
            <a:xfrm>
              <a:off x="3079463" y="1520010"/>
              <a:ext cx="936873" cy="936873"/>
            </a:xfrm>
            <a:prstGeom prst="rect">
              <a:avLst/>
            </a:prstGeom>
            <a:noFill/>
            <a:ln>
              <a:noFill/>
            </a:ln>
          </p:spPr>
        </p:pic>
      </p:grpSp>
      <p:grpSp>
        <p:nvGrpSpPr>
          <p:cNvPr id="243" name="Google Shape;243;p30"/>
          <p:cNvGrpSpPr/>
          <p:nvPr/>
        </p:nvGrpSpPr>
        <p:grpSpPr>
          <a:xfrm>
            <a:off x="6868200" y="1002989"/>
            <a:ext cx="1921500" cy="3839400"/>
            <a:chOff x="6951025" y="1054125"/>
            <a:chExt cx="1921500" cy="3839400"/>
          </a:xfrm>
        </p:grpSpPr>
        <p:sp>
          <p:nvSpPr>
            <p:cNvPr id="244" name="Google Shape;244;p30"/>
            <p:cNvSpPr/>
            <p:nvPr/>
          </p:nvSpPr>
          <p:spPr>
            <a:xfrm>
              <a:off x="6951025" y="1054125"/>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7097350" y="2468625"/>
              <a:ext cx="1629000" cy="24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Where?</a:t>
              </a:r>
              <a:endParaRPr b="1" sz="2000">
                <a:latin typeface="DM Sans"/>
                <a:ea typeface="DM Sans"/>
                <a:cs typeface="DM Sans"/>
                <a:sym typeface="DM Sans"/>
              </a:endParaRPr>
            </a:p>
            <a:p>
              <a:pPr indent="0" lvl="0" marL="0" rtl="0" algn="l">
                <a:spcBef>
                  <a:spcPts val="0"/>
                </a:spcBef>
                <a:spcAft>
                  <a:spcPts val="0"/>
                </a:spcAft>
                <a:buNone/>
              </a:pPr>
              <a:r>
                <a:t/>
              </a:r>
              <a:endParaRPr b="1" sz="1200">
                <a:latin typeface="DM Sans"/>
                <a:ea typeface="DM Sans"/>
                <a:cs typeface="DM Sans"/>
                <a:sym typeface="DM Sans"/>
              </a:endParaRPr>
            </a:p>
            <a:p>
              <a:pPr indent="0" lvl="0" marL="0" rtl="0" algn="l">
                <a:spcBef>
                  <a:spcPts val="0"/>
                </a:spcBef>
                <a:spcAft>
                  <a:spcPts val="0"/>
                </a:spcAft>
                <a:buNone/>
              </a:pPr>
              <a:r>
                <a:rPr lang="en" sz="1800">
                  <a:latin typeface="DM Sans"/>
                  <a:ea typeface="DM Sans"/>
                  <a:cs typeface="DM Sans"/>
                  <a:sym typeface="DM Sans"/>
                </a:rPr>
                <a:t>Forbes Cafe, Coho, on campus student residence </a:t>
              </a:r>
              <a:endParaRPr sz="1800">
                <a:latin typeface="DM Sans"/>
                <a:ea typeface="DM Sans"/>
                <a:cs typeface="DM Sans"/>
                <a:sym typeface="DM Sans"/>
              </a:endParaRPr>
            </a:p>
          </p:txBody>
        </p:sp>
        <p:pic>
          <p:nvPicPr>
            <p:cNvPr id="246" name="Google Shape;246;p30"/>
            <p:cNvPicPr preferRelativeResize="0"/>
            <p:nvPr/>
          </p:nvPicPr>
          <p:blipFill>
            <a:blip r:embed="rId5">
              <a:alphaModFix/>
            </a:blip>
            <a:stretch>
              <a:fillRect/>
            </a:stretch>
          </p:blipFill>
          <p:spPr>
            <a:xfrm>
              <a:off x="7443338" y="1274738"/>
              <a:ext cx="936875" cy="936875"/>
            </a:xfrm>
            <a:prstGeom prst="rect">
              <a:avLst/>
            </a:prstGeom>
            <a:noFill/>
            <a:ln>
              <a:noFill/>
            </a:ln>
          </p:spPr>
        </p:pic>
      </p:grpSp>
      <p:grpSp>
        <p:nvGrpSpPr>
          <p:cNvPr id="247" name="Google Shape;247;p30"/>
          <p:cNvGrpSpPr/>
          <p:nvPr/>
        </p:nvGrpSpPr>
        <p:grpSpPr>
          <a:xfrm>
            <a:off x="4696900" y="1002989"/>
            <a:ext cx="1921500" cy="3839400"/>
            <a:chOff x="4729475" y="1054125"/>
            <a:chExt cx="1921500" cy="3839400"/>
          </a:xfrm>
        </p:grpSpPr>
        <p:sp>
          <p:nvSpPr>
            <p:cNvPr id="248" name="Google Shape;248;p30"/>
            <p:cNvSpPr/>
            <p:nvPr/>
          </p:nvSpPr>
          <p:spPr>
            <a:xfrm>
              <a:off x="4729475" y="1054125"/>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4837025" y="2468625"/>
              <a:ext cx="1706400" cy="24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How?</a:t>
              </a:r>
              <a:endParaRPr b="1" sz="2000">
                <a:latin typeface="DM Sans"/>
                <a:ea typeface="DM Sans"/>
                <a:cs typeface="DM Sans"/>
                <a:sym typeface="DM Sans"/>
              </a:endParaRPr>
            </a:p>
            <a:p>
              <a:pPr indent="0" lvl="0" marL="0" rtl="0" algn="l">
                <a:spcBef>
                  <a:spcPts val="0"/>
                </a:spcBef>
                <a:spcAft>
                  <a:spcPts val="0"/>
                </a:spcAft>
                <a:buNone/>
              </a:pPr>
              <a:r>
                <a:t/>
              </a:r>
              <a:endParaRPr b="1" sz="1200">
                <a:latin typeface="DM Sans"/>
                <a:ea typeface="DM Sans"/>
                <a:cs typeface="DM Sans"/>
                <a:sym typeface="DM Sans"/>
              </a:endParaRPr>
            </a:p>
            <a:p>
              <a:pPr indent="0" lvl="0" marL="0" rtl="0" algn="l">
                <a:spcBef>
                  <a:spcPts val="0"/>
                </a:spcBef>
                <a:spcAft>
                  <a:spcPts val="0"/>
                </a:spcAft>
                <a:buNone/>
              </a:pPr>
              <a:r>
                <a:rPr lang="en" sz="1800">
                  <a:latin typeface="DM Sans"/>
                  <a:ea typeface="DM Sans"/>
                  <a:cs typeface="DM Sans"/>
                  <a:sym typeface="DM Sans"/>
                </a:rPr>
                <a:t>Solicited interviews on low-fi prototype</a:t>
              </a:r>
              <a:endParaRPr sz="1800">
                <a:latin typeface="DM Sans"/>
                <a:ea typeface="DM Sans"/>
                <a:cs typeface="DM Sans"/>
                <a:sym typeface="DM Sans"/>
              </a:endParaRPr>
            </a:p>
          </p:txBody>
        </p:sp>
        <p:pic>
          <p:nvPicPr>
            <p:cNvPr id="250" name="Google Shape;250;p30"/>
            <p:cNvPicPr preferRelativeResize="0"/>
            <p:nvPr/>
          </p:nvPicPr>
          <p:blipFill>
            <a:blip r:embed="rId6">
              <a:alphaModFix/>
            </a:blip>
            <a:stretch>
              <a:fillRect/>
            </a:stretch>
          </p:blipFill>
          <p:spPr>
            <a:xfrm>
              <a:off x="5221788" y="1298424"/>
              <a:ext cx="936875" cy="9368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Experimental Results: Discovery</a:t>
            </a:r>
            <a:endParaRPr>
              <a:latin typeface="DM Sans"/>
              <a:ea typeface="DM Sans"/>
              <a:cs typeface="DM Sans"/>
              <a:sym typeface="DM Sans"/>
            </a:endParaRPr>
          </a:p>
        </p:txBody>
      </p:sp>
      <p:sp>
        <p:nvSpPr>
          <p:cNvPr id="256" name="Google Shape;256;p3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All three tasks worked</a:t>
            </a:r>
            <a:endParaRPr b="1">
              <a:latin typeface="DM Sans"/>
              <a:ea typeface="DM Sans"/>
              <a:cs typeface="DM Sans"/>
              <a:sym typeface="DM Sans"/>
            </a:endParaRPr>
          </a:p>
          <a:p>
            <a:pPr indent="-342900" lvl="0" marL="457200" rtl="0" algn="l">
              <a:spcBef>
                <a:spcPts val="1600"/>
              </a:spcBef>
              <a:spcAft>
                <a:spcPts val="0"/>
              </a:spcAft>
              <a:buSzPts val="1800"/>
              <a:buFont typeface="DM Sans"/>
              <a:buChar char="-"/>
            </a:pPr>
            <a:r>
              <a:rPr lang="en">
                <a:latin typeface="DM Sans"/>
                <a:ea typeface="DM Sans"/>
                <a:cs typeface="DM Sans"/>
                <a:sym typeface="DM Sans"/>
              </a:rPr>
              <a:t>Experiments with discovering tasks, describing components: 5-6 components correctly described, all tasks discovered</a:t>
            </a:r>
            <a:endParaRPr>
              <a:latin typeface="DM Sans"/>
              <a:ea typeface="DM Sans"/>
              <a:cs typeface="DM Sans"/>
              <a:sym typeface="DM Sans"/>
            </a:endParaRPr>
          </a:p>
        </p:txBody>
      </p:sp>
      <p:pic>
        <p:nvPicPr>
          <p:cNvPr id="257" name="Google Shape;257;p31"/>
          <p:cNvPicPr preferRelativeResize="0"/>
          <p:nvPr/>
        </p:nvPicPr>
        <p:blipFill>
          <a:blip r:embed="rId3">
            <a:alphaModFix/>
          </a:blip>
          <a:stretch>
            <a:fillRect/>
          </a:stretch>
        </p:blipFill>
        <p:spPr>
          <a:xfrm rot="-5400000">
            <a:off x="6468012" y="1814485"/>
            <a:ext cx="3026300" cy="170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rot="-1248812">
            <a:off x="1118350" y="2330790"/>
            <a:ext cx="9143995" cy="4658465"/>
          </a:xfrm>
          <a:prstGeom prst="rect">
            <a:avLst/>
          </a:prstGeom>
          <a:noFill/>
          <a:ln>
            <a:noFill/>
          </a:ln>
        </p:spPr>
      </p:pic>
      <p:pic>
        <p:nvPicPr>
          <p:cNvPr id="64" name="Google Shape;64;p14"/>
          <p:cNvPicPr preferRelativeResize="0"/>
          <p:nvPr/>
        </p:nvPicPr>
        <p:blipFill>
          <a:blip r:embed="rId4">
            <a:alphaModFix/>
          </a:blip>
          <a:stretch>
            <a:fillRect/>
          </a:stretch>
        </p:blipFill>
        <p:spPr>
          <a:xfrm rot="-5873337">
            <a:off x="3753319" y="-3777753"/>
            <a:ext cx="5568516" cy="6316252"/>
          </a:xfrm>
          <a:prstGeom prst="rect">
            <a:avLst/>
          </a:prstGeom>
          <a:noFill/>
          <a:ln>
            <a:noFill/>
          </a:ln>
        </p:spPr>
      </p:pic>
      <p:pic>
        <p:nvPicPr>
          <p:cNvPr id="65" name="Google Shape;65;p14"/>
          <p:cNvPicPr preferRelativeResize="0"/>
          <p:nvPr/>
        </p:nvPicPr>
        <p:blipFill>
          <a:blip r:embed="rId4">
            <a:alphaModFix/>
          </a:blip>
          <a:stretch>
            <a:fillRect/>
          </a:stretch>
        </p:blipFill>
        <p:spPr>
          <a:xfrm rot="-3632336">
            <a:off x="-2182732" y="-2366828"/>
            <a:ext cx="5568516" cy="6316252"/>
          </a:xfrm>
          <a:prstGeom prst="rect">
            <a:avLst/>
          </a:prstGeom>
          <a:noFill/>
          <a:ln>
            <a:noFill/>
          </a:ln>
        </p:spPr>
      </p:pic>
      <p:sp>
        <p:nvSpPr>
          <p:cNvPr id="66" name="Google Shape;66;p14"/>
          <p:cNvSpPr/>
          <p:nvPr/>
        </p:nvSpPr>
        <p:spPr>
          <a:xfrm>
            <a:off x="407025" y="346375"/>
            <a:ext cx="8330100" cy="4450800"/>
          </a:xfrm>
          <a:prstGeom prst="roundRect">
            <a:avLst>
              <a:gd fmla="val 6029"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nvSpPr>
        <p:spPr>
          <a:xfrm>
            <a:off x="2797325" y="505702"/>
            <a:ext cx="4294200" cy="411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latin typeface="DM Sans"/>
                <a:ea typeface="DM Sans"/>
                <a:cs typeface="DM Sans"/>
                <a:sym typeface="DM Sans"/>
              </a:rPr>
              <a:t>Team Intro</a:t>
            </a:r>
            <a:endParaRPr b="1" sz="2000">
              <a:latin typeface="DM Sans"/>
              <a:ea typeface="DM Sans"/>
              <a:cs typeface="DM Sans"/>
              <a:sym typeface="DM Sans"/>
            </a:endParaRPr>
          </a:p>
          <a:p>
            <a:pPr indent="457200" lvl="0" marL="0" rtl="0" algn="l">
              <a:lnSpc>
                <a:spcPct val="150000"/>
              </a:lnSpc>
              <a:spcBef>
                <a:spcPts val="0"/>
              </a:spcBef>
              <a:spcAft>
                <a:spcPts val="0"/>
              </a:spcAft>
              <a:buNone/>
            </a:pPr>
            <a:r>
              <a:rPr lang="en" sz="2000">
                <a:latin typeface="DM Sans"/>
                <a:ea typeface="DM Sans"/>
                <a:cs typeface="DM Sans"/>
                <a:sym typeface="DM Sans"/>
              </a:rPr>
              <a:t>Problem/Solution Overview</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Selected Interface</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Low-Fi Prototype</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3 Task Flows</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Experiment</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Method</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Results</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UI Changes + Summary</a:t>
            </a:r>
            <a:endParaRPr sz="2000">
              <a:latin typeface="DM Sans"/>
              <a:ea typeface="DM Sans"/>
              <a:cs typeface="DM Sans"/>
              <a:sym typeface="DM Sans"/>
            </a:endParaRPr>
          </a:p>
        </p:txBody>
      </p:sp>
      <p:sp>
        <p:nvSpPr>
          <p:cNvPr id="68" name="Google Shape;68;p14"/>
          <p:cNvSpPr txBox="1"/>
          <p:nvPr/>
        </p:nvSpPr>
        <p:spPr>
          <a:xfrm>
            <a:off x="2459175" y="505700"/>
            <a:ext cx="476400" cy="411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solidFill>
                  <a:srgbClr val="FF2C52"/>
                </a:solidFill>
                <a:latin typeface="DM Sans"/>
                <a:ea typeface="DM Sans"/>
                <a:cs typeface="DM Sans"/>
                <a:sym typeface="DM Sans"/>
              </a:rPr>
              <a:t>→</a:t>
            </a:r>
            <a:endParaRPr sz="2000">
              <a:solidFill>
                <a:srgbClr val="FF2C52"/>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Experimental Results: Errors</a:t>
            </a:r>
            <a:endParaRPr>
              <a:latin typeface="DM Sans"/>
              <a:ea typeface="DM Sans"/>
              <a:cs typeface="DM Sans"/>
              <a:sym typeface="DM Sans"/>
            </a:endParaRPr>
          </a:p>
        </p:txBody>
      </p:sp>
      <p:sp>
        <p:nvSpPr>
          <p:cNvPr id="263" name="Google Shape;263;p3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M Sans"/>
              <a:buChar char="-"/>
            </a:pPr>
            <a:r>
              <a:rPr lang="en">
                <a:latin typeface="DM Sans"/>
                <a:ea typeface="DM Sans"/>
                <a:cs typeface="DM Sans"/>
                <a:sym typeface="DM Sans"/>
              </a:rPr>
              <a:t>People thought the “Join the wave” screen was a pop up ad (take 2 turned out better)</a:t>
            </a:r>
            <a:endParaRPr>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Confusion over the top bar</a:t>
            </a:r>
            <a:endParaRPr>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Clicking on self</a:t>
            </a:r>
            <a:endParaRPr>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Confusion over beacons</a:t>
            </a:r>
            <a:endParaRPr>
              <a:latin typeface="DM Sans"/>
              <a:ea typeface="DM Sans"/>
              <a:cs typeface="DM Sans"/>
              <a:sym typeface="DM Sans"/>
            </a:endParaRPr>
          </a:p>
          <a:p>
            <a:pPr indent="0" lvl="0" marL="0" rtl="0" algn="l">
              <a:spcBef>
                <a:spcPts val="160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spcBef>
                <a:spcPts val="160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spcBef>
                <a:spcPts val="1600"/>
              </a:spcBef>
              <a:spcAft>
                <a:spcPts val="1600"/>
              </a:spcAft>
              <a:buNone/>
            </a:pPr>
            <a:r>
              <a:t/>
            </a:r>
            <a:endParaRPr>
              <a:latin typeface="DM Sans"/>
              <a:ea typeface="DM Sans"/>
              <a:cs typeface="DM Sans"/>
              <a:sym typeface="DM Sans"/>
            </a:endParaRPr>
          </a:p>
        </p:txBody>
      </p:sp>
      <p:pic>
        <p:nvPicPr>
          <p:cNvPr id="264" name="Google Shape;264;p32"/>
          <p:cNvPicPr preferRelativeResize="0"/>
          <p:nvPr/>
        </p:nvPicPr>
        <p:blipFill rotWithShape="1">
          <a:blip r:embed="rId3">
            <a:alphaModFix/>
          </a:blip>
          <a:srcRect b="0" l="0" r="60631" t="72190"/>
          <a:stretch/>
        </p:blipFill>
        <p:spPr>
          <a:xfrm>
            <a:off x="4778850" y="1074396"/>
            <a:ext cx="2143818" cy="1809517"/>
          </a:xfrm>
          <a:prstGeom prst="rect">
            <a:avLst/>
          </a:prstGeom>
          <a:noFill/>
          <a:ln>
            <a:noFill/>
          </a:ln>
        </p:spPr>
      </p:pic>
      <p:sp>
        <p:nvSpPr>
          <p:cNvPr id="265" name="Google Shape;265;p32"/>
          <p:cNvSpPr/>
          <p:nvPr/>
        </p:nvSpPr>
        <p:spPr>
          <a:xfrm>
            <a:off x="5196829" y="2350215"/>
            <a:ext cx="234900" cy="291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32"/>
          <p:cNvCxnSpPr>
            <a:stCxn id="265" idx="3"/>
          </p:cNvCxnSpPr>
          <p:nvPr/>
        </p:nvCxnSpPr>
        <p:spPr>
          <a:xfrm flipH="1" rot="10800000">
            <a:off x="5431729" y="2480565"/>
            <a:ext cx="294600" cy="15300"/>
          </a:xfrm>
          <a:prstGeom prst="straightConnector1">
            <a:avLst/>
          </a:prstGeom>
          <a:noFill/>
          <a:ln cap="flat" cmpd="sng" w="19050">
            <a:solidFill>
              <a:srgbClr val="FF0000"/>
            </a:solidFill>
            <a:prstDash val="solid"/>
            <a:round/>
            <a:headEnd len="med" w="med" type="none"/>
            <a:tailEnd len="med" w="med" type="triangle"/>
          </a:ln>
        </p:spPr>
      </p:cxnSp>
      <p:sp>
        <p:nvSpPr>
          <p:cNvPr id="267" name="Google Shape;267;p32"/>
          <p:cNvSpPr txBox="1"/>
          <p:nvPr/>
        </p:nvSpPr>
        <p:spPr>
          <a:xfrm>
            <a:off x="5681372" y="2213861"/>
            <a:ext cx="11484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dismiss</a:t>
            </a:r>
            <a:endParaRPr>
              <a:solidFill>
                <a:srgbClr val="FF0000"/>
              </a:solidFill>
            </a:endParaRPr>
          </a:p>
        </p:txBody>
      </p:sp>
      <p:pic>
        <p:nvPicPr>
          <p:cNvPr id="268" name="Google Shape;268;p32"/>
          <p:cNvPicPr preferRelativeResize="0"/>
          <p:nvPr/>
        </p:nvPicPr>
        <p:blipFill rotWithShape="1">
          <a:blip r:embed="rId3">
            <a:alphaModFix/>
          </a:blip>
          <a:srcRect b="28604" l="64813" r="3967" t="35860"/>
          <a:stretch/>
        </p:blipFill>
        <p:spPr>
          <a:xfrm>
            <a:off x="7132245" y="975532"/>
            <a:ext cx="1700053" cy="2312046"/>
          </a:xfrm>
          <a:prstGeom prst="rect">
            <a:avLst/>
          </a:prstGeom>
          <a:noFill/>
          <a:ln>
            <a:noFill/>
          </a:ln>
        </p:spPr>
      </p:pic>
      <p:sp>
        <p:nvSpPr>
          <p:cNvPr id="269" name="Google Shape;269;p32"/>
          <p:cNvSpPr txBox="1"/>
          <p:nvPr/>
        </p:nvSpPr>
        <p:spPr>
          <a:xfrm>
            <a:off x="7513160" y="2738921"/>
            <a:ext cx="11484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popup</a:t>
            </a:r>
            <a:endParaRPr>
              <a:solidFill>
                <a:srgbClr val="FF0000"/>
              </a:solidFill>
            </a:endParaRPr>
          </a:p>
        </p:txBody>
      </p:sp>
      <p:pic>
        <p:nvPicPr>
          <p:cNvPr id="270" name="Google Shape;270;p32"/>
          <p:cNvPicPr preferRelativeResize="0"/>
          <p:nvPr/>
        </p:nvPicPr>
        <p:blipFill rotWithShape="1">
          <a:blip r:embed="rId4">
            <a:alphaModFix/>
          </a:blip>
          <a:srcRect b="28418" l="9933" r="80738" t="51167"/>
          <a:stretch/>
        </p:blipFill>
        <p:spPr>
          <a:xfrm>
            <a:off x="7514742" y="3744177"/>
            <a:ext cx="935072" cy="904252"/>
          </a:xfrm>
          <a:prstGeom prst="rect">
            <a:avLst/>
          </a:prstGeom>
          <a:noFill/>
          <a:ln cap="flat" cmpd="sng" w="19050">
            <a:solidFill>
              <a:schemeClr val="dk2"/>
            </a:solidFill>
            <a:prstDash val="solid"/>
            <a:round/>
            <a:headEnd len="sm" w="sm" type="none"/>
            <a:tailEnd len="sm" w="sm" type="none"/>
          </a:ln>
        </p:spPr>
      </p:pic>
      <p:pic>
        <p:nvPicPr>
          <p:cNvPr id="271" name="Google Shape;271;p32"/>
          <p:cNvPicPr preferRelativeResize="0"/>
          <p:nvPr/>
        </p:nvPicPr>
        <p:blipFill rotWithShape="1">
          <a:blip r:embed="rId4">
            <a:alphaModFix/>
          </a:blip>
          <a:srcRect b="48366" l="11368" r="79303" t="31219"/>
          <a:stretch/>
        </p:blipFill>
        <p:spPr>
          <a:xfrm>
            <a:off x="5383230" y="4013369"/>
            <a:ext cx="935072" cy="904252"/>
          </a:xfrm>
          <a:prstGeom prst="rect">
            <a:avLst/>
          </a:prstGeom>
          <a:noFill/>
          <a:ln cap="flat" cmpd="sng" w="19050">
            <a:solidFill>
              <a:schemeClr val="dk2"/>
            </a:solidFill>
            <a:prstDash val="solid"/>
            <a:round/>
            <a:headEnd len="sm" w="sm" type="none"/>
            <a:tailEnd len="sm" w="sm" type="none"/>
          </a:ln>
        </p:spPr>
      </p:pic>
      <p:pic>
        <p:nvPicPr>
          <p:cNvPr id="272" name="Google Shape;272;p32"/>
          <p:cNvPicPr preferRelativeResize="0"/>
          <p:nvPr/>
        </p:nvPicPr>
        <p:blipFill rotWithShape="1">
          <a:blip r:embed="rId4">
            <a:alphaModFix/>
          </a:blip>
          <a:srcRect b="81674" l="4295" r="73461" t="7885"/>
          <a:stretch/>
        </p:blipFill>
        <p:spPr>
          <a:xfrm>
            <a:off x="4572004" y="2983900"/>
            <a:ext cx="2229775" cy="462417"/>
          </a:xfrm>
          <a:prstGeom prst="rect">
            <a:avLst/>
          </a:prstGeom>
          <a:noFill/>
          <a:ln cap="flat" cmpd="sng" w="19050">
            <a:solidFill>
              <a:schemeClr val="dk2"/>
            </a:solidFill>
            <a:prstDash val="solid"/>
            <a:round/>
            <a:headEnd len="sm" w="sm" type="none"/>
            <a:tailEnd len="sm" w="sm" type="none"/>
          </a:ln>
        </p:spPr>
      </p:pic>
      <p:pic>
        <p:nvPicPr>
          <p:cNvPr id="273" name="Google Shape;273;p32"/>
          <p:cNvPicPr preferRelativeResize="0"/>
          <p:nvPr/>
        </p:nvPicPr>
        <p:blipFill rotWithShape="1">
          <a:blip r:embed="rId4">
            <a:alphaModFix/>
          </a:blip>
          <a:srcRect b="75357" l="4295" r="73461" t="16523"/>
          <a:stretch/>
        </p:blipFill>
        <p:spPr>
          <a:xfrm>
            <a:off x="4572004" y="3497694"/>
            <a:ext cx="2229775" cy="35963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Experimental Results: </a:t>
            </a:r>
            <a:r>
              <a:rPr lang="en">
                <a:latin typeface="DM Sans"/>
                <a:ea typeface="DM Sans"/>
                <a:cs typeface="DM Sans"/>
                <a:sym typeface="DM Sans"/>
              </a:rPr>
              <a:t>Successes</a:t>
            </a:r>
            <a:endParaRPr>
              <a:latin typeface="DM Sans"/>
              <a:ea typeface="DM Sans"/>
              <a:cs typeface="DM Sans"/>
              <a:sym typeface="DM Sans"/>
            </a:endParaRPr>
          </a:p>
        </p:txBody>
      </p:sp>
      <p:sp>
        <p:nvSpPr>
          <p:cNvPr id="279" name="Google Shape;279;p33"/>
          <p:cNvSpPr txBox="1"/>
          <p:nvPr>
            <p:ph idx="1" type="body"/>
          </p:nvPr>
        </p:nvSpPr>
        <p:spPr>
          <a:xfrm>
            <a:off x="311700" y="1152475"/>
            <a:ext cx="3948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M Sans"/>
              <a:buChar char="-"/>
            </a:pPr>
            <a:r>
              <a:rPr lang="en">
                <a:latin typeface="DM Sans"/>
                <a:ea typeface="DM Sans"/>
                <a:cs typeface="DM Sans"/>
                <a:sym typeface="DM Sans"/>
              </a:rPr>
              <a:t>Participants seemed to like the app</a:t>
            </a:r>
            <a:endParaRPr>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People wanted to get involved in the events</a:t>
            </a:r>
            <a:endParaRPr>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People understood how the map </a:t>
            </a:r>
            <a:r>
              <a:rPr lang="en">
                <a:latin typeface="DM Sans"/>
                <a:ea typeface="DM Sans"/>
                <a:cs typeface="DM Sans"/>
                <a:sym typeface="DM Sans"/>
              </a:rPr>
              <a:t>emphasized</a:t>
            </a:r>
            <a:r>
              <a:rPr lang="en">
                <a:latin typeface="DM Sans"/>
                <a:ea typeface="DM Sans"/>
                <a:cs typeface="DM Sans"/>
                <a:sym typeface="DM Sans"/>
              </a:rPr>
              <a:t> community</a:t>
            </a:r>
            <a:endParaRPr>
              <a:latin typeface="DM Sans"/>
              <a:ea typeface="DM Sans"/>
              <a:cs typeface="DM Sans"/>
              <a:sym typeface="DM Sans"/>
            </a:endParaRPr>
          </a:p>
        </p:txBody>
      </p:sp>
      <p:pic>
        <p:nvPicPr>
          <p:cNvPr id="280" name="Google Shape;280;p33"/>
          <p:cNvPicPr preferRelativeResize="0"/>
          <p:nvPr/>
        </p:nvPicPr>
        <p:blipFill>
          <a:blip r:embed="rId3">
            <a:alphaModFix/>
          </a:blip>
          <a:stretch>
            <a:fillRect/>
          </a:stretch>
        </p:blipFill>
        <p:spPr>
          <a:xfrm>
            <a:off x="4572000" y="1195750"/>
            <a:ext cx="4267197" cy="32003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Experimental Results: Further Questions</a:t>
            </a:r>
            <a:endParaRPr>
              <a:latin typeface="DM Sans"/>
              <a:ea typeface="DM Sans"/>
              <a:cs typeface="DM Sans"/>
              <a:sym typeface="DM Sans"/>
            </a:endParaRPr>
          </a:p>
        </p:txBody>
      </p:sp>
      <p:sp>
        <p:nvSpPr>
          <p:cNvPr id="286" name="Google Shape;286;p3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M Sans"/>
              <a:buChar char="-"/>
            </a:pPr>
            <a:r>
              <a:rPr lang="en">
                <a:latin typeface="DM Sans"/>
                <a:ea typeface="DM Sans"/>
                <a:cs typeface="DM Sans"/>
                <a:sym typeface="DM Sans"/>
              </a:rPr>
              <a:t>What rewards can you get from participating in events?</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n">
                <a:latin typeface="DM Sans"/>
                <a:ea typeface="DM Sans"/>
                <a:cs typeface="DM Sans"/>
                <a:sym typeface="DM Sans"/>
              </a:rPr>
              <a:t>“What can I get off the platform that I wouldn’t get normally”</a:t>
            </a:r>
            <a:endParaRPr>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Everyone can use the platform; what happens if it’s for something we don’t like?</a:t>
            </a:r>
            <a:endParaRPr>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Adding in a buddy system?</a:t>
            </a:r>
            <a:endParaRPr>
              <a:latin typeface="DM Sans"/>
              <a:ea typeface="DM Sans"/>
              <a:cs typeface="DM Sans"/>
              <a:sym typeface="DM Sans"/>
            </a:endParaRPr>
          </a:p>
        </p:txBody>
      </p:sp>
      <p:pic>
        <p:nvPicPr>
          <p:cNvPr id="287" name="Google Shape;287;p34"/>
          <p:cNvPicPr preferRelativeResize="0"/>
          <p:nvPr/>
        </p:nvPicPr>
        <p:blipFill rotWithShape="1">
          <a:blip r:embed="rId3">
            <a:alphaModFix/>
          </a:blip>
          <a:srcRect b="0" l="66618" r="0" t="0"/>
          <a:stretch/>
        </p:blipFill>
        <p:spPr>
          <a:xfrm>
            <a:off x="5792924" y="1170125"/>
            <a:ext cx="2826300" cy="3820976"/>
          </a:xfrm>
          <a:prstGeom prst="rect">
            <a:avLst/>
          </a:prstGeom>
          <a:noFill/>
          <a:ln>
            <a:noFill/>
          </a:ln>
        </p:spPr>
      </p:pic>
      <p:sp>
        <p:nvSpPr>
          <p:cNvPr id="288" name="Google Shape;288;p34"/>
          <p:cNvSpPr/>
          <p:nvPr/>
        </p:nvSpPr>
        <p:spPr>
          <a:xfrm>
            <a:off x="7163700" y="2972025"/>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289" name="Google Shape;289;p34"/>
          <p:cNvCxnSpPr>
            <a:stCxn id="288" idx="1"/>
          </p:cNvCxnSpPr>
          <p:nvPr/>
        </p:nvCxnSpPr>
        <p:spPr>
          <a:xfrm flipH="1">
            <a:off x="6450900" y="3142725"/>
            <a:ext cx="712800" cy="2256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35"/>
          <p:cNvPicPr preferRelativeResize="0"/>
          <p:nvPr/>
        </p:nvPicPr>
        <p:blipFill>
          <a:blip r:embed="rId3">
            <a:alphaModFix/>
          </a:blip>
          <a:stretch>
            <a:fillRect/>
          </a:stretch>
        </p:blipFill>
        <p:spPr>
          <a:xfrm rot="-1248812">
            <a:off x="1118350" y="2330790"/>
            <a:ext cx="9143995" cy="4658465"/>
          </a:xfrm>
          <a:prstGeom prst="rect">
            <a:avLst/>
          </a:prstGeom>
          <a:noFill/>
          <a:ln>
            <a:noFill/>
          </a:ln>
        </p:spPr>
      </p:pic>
      <p:pic>
        <p:nvPicPr>
          <p:cNvPr id="295" name="Google Shape;295;p35"/>
          <p:cNvPicPr preferRelativeResize="0"/>
          <p:nvPr/>
        </p:nvPicPr>
        <p:blipFill>
          <a:blip r:embed="rId4">
            <a:alphaModFix/>
          </a:blip>
          <a:stretch>
            <a:fillRect/>
          </a:stretch>
        </p:blipFill>
        <p:spPr>
          <a:xfrm rot="-5873337">
            <a:off x="3753319" y="-3777753"/>
            <a:ext cx="5568516" cy="6316252"/>
          </a:xfrm>
          <a:prstGeom prst="rect">
            <a:avLst/>
          </a:prstGeom>
          <a:noFill/>
          <a:ln>
            <a:noFill/>
          </a:ln>
        </p:spPr>
      </p:pic>
      <p:pic>
        <p:nvPicPr>
          <p:cNvPr id="296" name="Google Shape;296;p35"/>
          <p:cNvPicPr preferRelativeResize="0"/>
          <p:nvPr/>
        </p:nvPicPr>
        <p:blipFill>
          <a:blip r:embed="rId4">
            <a:alphaModFix/>
          </a:blip>
          <a:stretch>
            <a:fillRect/>
          </a:stretch>
        </p:blipFill>
        <p:spPr>
          <a:xfrm rot="-3632336">
            <a:off x="-2258932" y="-2366828"/>
            <a:ext cx="5568516" cy="6316252"/>
          </a:xfrm>
          <a:prstGeom prst="rect">
            <a:avLst/>
          </a:prstGeom>
          <a:noFill/>
          <a:ln>
            <a:noFill/>
          </a:ln>
        </p:spPr>
      </p:pic>
      <p:sp>
        <p:nvSpPr>
          <p:cNvPr id="297" name="Google Shape;297;p35"/>
          <p:cNvSpPr/>
          <p:nvPr/>
        </p:nvSpPr>
        <p:spPr>
          <a:xfrm>
            <a:off x="407025" y="346375"/>
            <a:ext cx="8330100" cy="4450800"/>
          </a:xfrm>
          <a:prstGeom prst="roundRect">
            <a:avLst>
              <a:gd fmla="val 6029"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txBox="1"/>
          <p:nvPr/>
        </p:nvSpPr>
        <p:spPr>
          <a:xfrm>
            <a:off x="2797325" y="505702"/>
            <a:ext cx="4294200" cy="411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DM Sans"/>
                <a:ea typeface="DM Sans"/>
                <a:cs typeface="DM Sans"/>
                <a:sym typeface="DM Sans"/>
              </a:rPr>
              <a:t>Team Intro</a:t>
            </a:r>
            <a:endParaRPr sz="2000">
              <a:latin typeface="DM Sans"/>
              <a:ea typeface="DM Sans"/>
              <a:cs typeface="DM Sans"/>
              <a:sym typeface="DM Sans"/>
            </a:endParaRPr>
          </a:p>
          <a:p>
            <a:pPr indent="457200" lvl="0" marL="0" rtl="0" algn="l">
              <a:lnSpc>
                <a:spcPct val="150000"/>
              </a:lnSpc>
              <a:spcBef>
                <a:spcPts val="0"/>
              </a:spcBef>
              <a:spcAft>
                <a:spcPts val="0"/>
              </a:spcAft>
              <a:buNone/>
            </a:pPr>
            <a:r>
              <a:rPr lang="en" sz="2000">
                <a:latin typeface="DM Sans"/>
                <a:ea typeface="DM Sans"/>
                <a:cs typeface="DM Sans"/>
                <a:sym typeface="DM Sans"/>
              </a:rPr>
              <a:t>Problem/Solution Overview</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Selected Interface</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Low-Fi Prototype</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3 Task Flows</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Experiment</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Method</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Results</a:t>
            </a:r>
            <a:endParaRPr sz="2000">
              <a:latin typeface="DM Sans"/>
              <a:ea typeface="DM Sans"/>
              <a:cs typeface="DM Sans"/>
              <a:sym typeface="DM Sans"/>
            </a:endParaRPr>
          </a:p>
          <a:p>
            <a:pPr indent="0" lvl="0" marL="0" rtl="0" algn="l">
              <a:lnSpc>
                <a:spcPct val="150000"/>
              </a:lnSpc>
              <a:spcBef>
                <a:spcPts val="0"/>
              </a:spcBef>
              <a:spcAft>
                <a:spcPts val="0"/>
              </a:spcAft>
              <a:buNone/>
            </a:pPr>
            <a:r>
              <a:rPr b="1" lang="en" sz="2000">
                <a:latin typeface="DM Sans"/>
                <a:ea typeface="DM Sans"/>
                <a:cs typeface="DM Sans"/>
                <a:sym typeface="DM Sans"/>
              </a:rPr>
              <a:t>UI Changes + Summary</a:t>
            </a:r>
            <a:endParaRPr b="1" sz="2000">
              <a:latin typeface="DM Sans"/>
              <a:ea typeface="DM Sans"/>
              <a:cs typeface="DM Sans"/>
              <a:sym typeface="DM Sans"/>
            </a:endParaRPr>
          </a:p>
        </p:txBody>
      </p:sp>
      <p:sp>
        <p:nvSpPr>
          <p:cNvPr id="299" name="Google Shape;299;p35"/>
          <p:cNvSpPr txBox="1"/>
          <p:nvPr/>
        </p:nvSpPr>
        <p:spPr>
          <a:xfrm>
            <a:off x="2459175" y="505700"/>
            <a:ext cx="476400" cy="411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rPr lang="en" sz="2000">
                <a:solidFill>
                  <a:srgbClr val="FF2C52"/>
                </a:solidFill>
                <a:latin typeface="DM Sans"/>
                <a:ea typeface="DM Sans"/>
                <a:cs typeface="DM Sans"/>
                <a:sym typeface="DM Sans"/>
              </a:rPr>
              <a:t>→</a:t>
            </a:r>
            <a:endParaRPr sz="2000">
              <a:solidFill>
                <a:srgbClr val="FF2C52"/>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Potential UI Changes</a:t>
            </a:r>
            <a:endParaRPr>
              <a:latin typeface="DM Sans"/>
              <a:ea typeface="DM Sans"/>
              <a:cs typeface="DM Sans"/>
              <a:sym typeface="DM Sans"/>
            </a:endParaRPr>
          </a:p>
        </p:txBody>
      </p:sp>
      <p:sp>
        <p:nvSpPr>
          <p:cNvPr id="305" name="Google Shape;305;p3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DM Sans"/>
                <a:ea typeface="DM Sans"/>
                <a:cs typeface="DM Sans"/>
                <a:sym typeface="DM Sans"/>
              </a:rPr>
              <a:t>Top bar</a:t>
            </a:r>
            <a:endParaRPr sz="2000">
              <a:latin typeface="DM Sans"/>
              <a:ea typeface="DM Sans"/>
              <a:cs typeface="DM Sans"/>
              <a:sym typeface="DM Sans"/>
            </a:endParaRPr>
          </a:p>
          <a:p>
            <a:pPr indent="0" lvl="0" marL="0" rtl="0" algn="l">
              <a:spcBef>
                <a:spcPts val="1600"/>
              </a:spcBef>
              <a:spcAft>
                <a:spcPts val="0"/>
              </a:spcAft>
              <a:buNone/>
            </a:pPr>
            <a:r>
              <a:rPr lang="en" sz="2000">
                <a:latin typeface="DM Sans"/>
                <a:ea typeface="DM Sans"/>
                <a:cs typeface="DM Sans"/>
                <a:sym typeface="DM Sans"/>
              </a:rPr>
              <a:t>Beacon icons</a:t>
            </a:r>
            <a:endParaRPr sz="2000">
              <a:latin typeface="DM Sans"/>
              <a:ea typeface="DM Sans"/>
              <a:cs typeface="DM Sans"/>
              <a:sym typeface="DM Sans"/>
            </a:endParaRPr>
          </a:p>
          <a:p>
            <a:pPr indent="0" lvl="0" marL="0" rtl="0" algn="l">
              <a:spcBef>
                <a:spcPts val="1600"/>
              </a:spcBef>
              <a:spcAft>
                <a:spcPts val="0"/>
              </a:spcAft>
              <a:buNone/>
            </a:pPr>
            <a:r>
              <a:rPr lang="en" sz="2000">
                <a:latin typeface="DM Sans"/>
                <a:ea typeface="DM Sans"/>
                <a:cs typeface="DM Sans"/>
                <a:sym typeface="DM Sans"/>
              </a:rPr>
              <a:t>Self-marker</a:t>
            </a:r>
            <a:endParaRPr sz="2000">
              <a:latin typeface="DM Sans"/>
              <a:ea typeface="DM Sans"/>
              <a:cs typeface="DM Sans"/>
              <a:sym typeface="DM Sans"/>
            </a:endParaRPr>
          </a:p>
          <a:p>
            <a:pPr indent="0" lvl="0" marL="0" rtl="0" algn="l">
              <a:spcBef>
                <a:spcPts val="1600"/>
              </a:spcBef>
              <a:spcAft>
                <a:spcPts val="1600"/>
              </a:spcAft>
              <a:buNone/>
            </a:pPr>
            <a:r>
              <a:rPr lang="en" sz="2000">
                <a:latin typeface="DM Sans"/>
                <a:ea typeface="DM Sans"/>
                <a:cs typeface="DM Sans"/>
                <a:sym typeface="DM Sans"/>
              </a:rPr>
              <a:t>Including actual news</a:t>
            </a:r>
            <a:endParaRPr sz="2000">
              <a:latin typeface="DM Sans"/>
              <a:ea typeface="DM Sans"/>
              <a:cs typeface="DM Sans"/>
              <a:sym typeface="DM Sans"/>
            </a:endParaRPr>
          </a:p>
        </p:txBody>
      </p:sp>
      <p:pic>
        <p:nvPicPr>
          <p:cNvPr id="306" name="Google Shape;306;p36"/>
          <p:cNvPicPr preferRelativeResize="0"/>
          <p:nvPr/>
        </p:nvPicPr>
        <p:blipFill>
          <a:blip r:embed="rId3">
            <a:alphaModFix/>
          </a:blip>
          <a:stretch>
            <a:fillRect/>
          </a:stretch>
        </p:blipFill>
        <p:spPr>
          <a:xfrm>
            <a:off x="6683000" y="1152475"/>
            <a:ext cx="2149300" cy="3820978"/>
          </a:xfrm>
          <a:prstGeom prst="rect">
            <a:avLst/>
          </a:prstGeom>
          <a:noFill/>
          <a:ln>
            <a:noFill/>
          </a:ln>
        </p:spPr>
      </p:pic>
      <p:pic>
        <p:nvPicPr>
          <p:cNvPr id="307" name="Google Shape;307;p36"/>
          <p:cNvPicPr preferRelativeResize="0"/>
          <p:nvPr/>
        </p:nvPicPr>
        <p:blipFill rotWithShape="1">
          <a:blip r:embed="rId4">
            <a:alphaModFix/>
          </a:blip>
          <a:srcRect b="28418" l="9933" r="80738" t="51167"/>
          <a:stretch/>
        </p:blipFill>
        <p:spPr>
          <a:xfrm>
            <a:off x="4929890" y="3684904"/>
            <a:ext cx="935072" cy="904252"/>
          </a:xfrm>
          <a:prstGeom prst="rect">
            <a:avLst/>
          </a:prstGeom>
          <a:noFill/>
          <a:ln cap="flat" cmpd="sng" w="19050">
            <a:solidFill>
              <a:schemeClr val="dk2"/>
            </a:solidFill>
            <a:prstDash val="solid"/>
            <a:round/>
            <a:headEnd len="sm" w="sm" type="none"/>
            <a:tailEnd len="sm" w="sm" type="none"/>
          </a:ln>
        </p:spPr>
      </p:pic>
      <p:pic>
        <p:nvPicPr>
          <p:cNvPr id="308" name="Google Shape;308;p36"/>
          <p:cNvPicPr preferRelativeResize="0"/>
          <p:nvPr/>
        </p:nvPicPr>
        <p:blipFill rotWithShape="1">
          <a:blip r:embed="rId4">
            <a:alphaModFix/>
          </a:blip>
          <a:srcRect b="48366" l="11368" r="79303" t="31219"/>
          <a:stretch/>
        </p:blipFill>
        <p:spPr>
          <a:xfrm>
            <a:off x="4929890" y="2353334"/>
            <a:ext cx="935072" cy="904252"/>
          </a:xfrm>
          <a:prstGeom prst="rect">
            <a:avLst/>
          </a:prstGeom>
          <a:noFill/>
          <a:ln cap="flat" cmpd="sng" w="19050">
            <a:solidFill>
              <a:schemeClr val="dk2"/>
            </a:solidFill>
            <a:prstDash val="solid"/>
            <a:round/>
            <a:headEnd len="sm" w="sm" type="none"/>
            <a:tailEnd len="sm" w="sm" type="none"/>
          </a:ln>
        </p:spPr>
      </p:pic>
      <p:pic>
        <p:nvPicPr>
          <p:cNvPr id="309" name="Google Shape;309;p36"/>
          <p:cNvPicPr preferRelativeResize="0"/>
          <p:nvPr/>
        </p:nvPicPr>
        <p:blipFill rotWithShape="1">
          <a:blip r:embed="rId4">
            <a:alphaModFix/>
          </a:blip>
          <a:srcRect b="81674" l="4295" r="73461" t="7885"/>
          <a:stretch/>
        </p:blipFill>
        <p:spPr>
          <a:xfrm>
            <a:off x="4282539" y="1184152"/>
            <a:ext cx="2229775" cy="462417"/>
          </a:xfrm>
          <a:prstGeom prst="rect">
            <a:avLst/>
          </a:prstGeom>
          <a:noFill/>
          <a:ln cap="flat" cmpd="sng" w="19050">
            <a:solidFill>
              <a:schemeClr val="dk2"/>
            </a:solidFill>
            <a:prstDash val="solid"/>
            <a:round/>
            <a:headEnd len="sm" w="sm" type="none"/>
            <a:tailEnd len="sm" w="sm" type="none"/>
          </a:ln>
        </p:spPr>
      </p:pic>
      <p:pic>
        <p:nvPicPr>
          <p:cNvPr id="310" name="Google Shape;310;p36"/>
          <p:cNvPicPr preferRelativeResize="0"/>
          <p:nvPr/>
        </p:nvPicPr>
        <p:blipFill rotWithShape="1">
          <a:blip r:embed="rId4">
            <a:alphaModFix/>
          </a:blip>
          <a:srcRect b="75357" l="4295" r="73461" t="16523"/>
          <a:stretch/>
        </p:blipFill>
        <p:spPr>
          <a:xfrm>
            <a:off x="4282539" y="1697946"/>
            <a:ext cx="2229775" cy="35963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Summary</a:t>
            </a:r>
            <a:endParaRPr>
              <a:latin typeface="DM Sans"/>
              <a:ea typeface="DM Sans"/>
              <a:cs typeface="DM Sans"/>
              <a:sym typeface="DM Sans"/>
            </a:endParaRPr>
          </a:p>
        </p:txBody>
      </p:sp>
      <p:sp>
        <p:nvSpPr>
          <p:cNvPr id="316" name="Google Shape;316;p37"/>
          <p:cNvSpPr/>
          <p:nvPr/>
        </p:nvSpPr>
        <p:spPr>
          <a:xfrm>
            <a:off x="188125" y="1149700"/>
            <a:ext cx="3126000" cy="3607500"/>
          </a:xfrm>
          <a:prstGeom prst="roundRect">
            <a:avLst>
              <a:gd fmla="val 8734" name="adj"/>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434343"/>
                </a:solidFill>
                <a:latin typeface="DM Sans"/>
                <a:ea typeface="DM Sans"/>
                <a:cs typeface="DM Sans"/>
                <a:sym typeface="DM Sans"/>
              </a:rPr>
              <a:t>Where are we now?</a:t>
            </a:r>
            <a:endParaRPr b="1" sz="1600">
              <a:solidFill>
                <a:srgbClr val="434343"/>
              </a:solidFill>
              <a:latin typeface="DM Sans"/>
              <a:ea typeface="DM Sans"/>
              <a:cs typeface="DM Sans"/>
              <a:sym typeface="DM Sans"/>
            </a:endParaRPr>
          </a:p>
          <a:p>
            <a:pPr indent="-330200" lvl="0" marL="457200" rtl="0" algn="l">
              <a:lnSpc>
                <a:spcPct val="150000"/>
              </a:lnSpc>
              <a:spcBef>
                <a:spcPts val="0"/>
              </a:spcBef>
              <a:spcAft>
                <a:spcPts val="0"/>
              </a:spcAft>
              <a:buClr>
                <a:srgbClr val="434343"/>
              </a:buClr>
              <a:buSzPts val="1600"/>
              <a:buFont typeface="DM Sans"/>
              <a:buChar char="-"/>
            </a:pPr>
            <a:r>
              <a:rPr lang="en" sz="1600">
                <a:solidFill>
                  <a:srgbClr val="434343"/>
                </a:solidFill>
                <a:latin typeface="DM Sans"/>
                <a:ea typeface="DM Sans"/>
                <a:cs typeface="DM Sans"/>
                <a:sym typeface="DM Sans"/>
              </a:rPr>
              <a:t>Refined problem statement</a:t>
            </a:r>
            <a:endParaRPr sz="1600">
              <a:solidFill>
                <a:srgbClr val="434343"/>
              </a:solidFill>
              <a:latin typeface="DM Sans"/>
              <a:ea typeface="DM Sans"/>
              <a:cs typeface="DM Sans"/>
              <a:sym typeface="DM Sans"/>
            </a:endParaRPr>
          </a:p>
          <a:p>
            <a:pPr indent="-330200" lvl="0" marL="457200" rtl="0" algn="l">
              <a:lnSpc>
                <a:spcPct val="150000"/>
              </a:lnSpc>
              <a:spcBef>
                <a:spcPts val="0"/>
              </a:spcBef>
              <a:spcAft>
                <a:spcPts val="0"/>
              </a:spcAft>
              <a:buClr>
                <a:srgbClr val="434343"/>
              </a:buClr>
              <a:buSzPts val="1600"/>
              <a:buFont typeface="DM Sans"/>
              <a:buChar char="-"/>
            </a:pPr>
            <a:r>
              <a:rPr lang="en" sz="1600">
                <a:solidFill>
                  <a:srgbClr val="434343"/>
                </a:solidFill>
                <a:latin typeface="DM Sans"/>
                <a:ea typeface="DM Sans"/>
                <a:cs typeface="DM Sans"/>
                <a:sym typeface="DM Sans"/>
              </a:rPr>
              <a:t>Refined tasks</a:t>
            </a:r>
            <a:endParaRPr sz="1600">
              <a:solidFill>
                <a:srgbClr val="434343"/>
              </a:solidFill>
              <a:latin typeface="DM Sans"/>
              <a:ea typeface="DM Sans"/>
              <a:cs typeface="DM Sans"/>
              <a:sym typeface="DM Sans"/>
            </a:endParaRPr>
          </a:p>
          <a:p>
            <a:pPr indent="-330200" lvl="0" marL="457200" rtl="0" algn="l">
              <a:lnSpc>
                <a:spcPct val="150000"/>
              </a:lnSpc>
              <a:spcBef>
                <a:spcPts val="0"/>
              </a:spcBef>
              <a:spcAft>
                <a:spcPts val="0"/>
              </a:spcAft>
              <a:buClr>
                <a:srgbClr val="434343"/>
              </a:buClr>
              <a:buSzPts val="1600"/>
              <a:buFont typeface="DM Sans"/>
              <a:buChar char="-"/>
            </a:pPr>
            <a:r>
              <a:rPr lang="en" sz="1600">
                <a:solidFill>
                  <a:srgbClr val="434343"/>
                </a:solidFill>
                <a:latin typeface="DM Sans"/>
                <a:ea typeface="DM Sans"/>
                <a:cs typeface="DM Sans"/>
                <a:sym typeface="DM Sans"/>
              </a:rPr>
              <a:t>Low-fi prototype of core experience</a:t>
            </a:r>
            <a:endParaRPr sz="1600">
              <a:solidFill>
                <a:srgbClr val="434343"/>
              </a:solidFill>
              <a:latin typeface="DM Sans"/>
              <a:ea typeface="DM Sans"/>
              <a:cs typeface="DM Sans"/>
              <a:sym typeface="DM Sans"/>
            </a:endParaRPr>
          </a:p>
          <a:p>
            <a:pPr indent="-330200" lvl="0" marL="457200" rtl="0" algn="l">
              <a:lnSpc>
                <a:spcPct val="150000"/>
              </a:lnSpc>
              <a:spcBef>
                <a:spcPts val="0"/>
              </a:spcBef>
              <a:spcAft>
                <a:spcPts val="0"/>
              </a:spcAft>
              <a:buClr>
                <a:srgbClr val="434343"/>
              </a:buClr>
              <a:buSzPts val="1600"/>
              <a:buFont typeface="DM Sans"/>
              <a:buChar char="-"/>
            </a:pPr>
            <a:r>
              <a:rPr lang="en" sz="1600">
                <a:solidFill>
                  <a:srgbClr val="434343"/>
                </a:solidFill>
                <a:latin typeface="DM Sans"/>
                <a:ea typeface="DM Sans"/>
                <a:cs typeface="DM Sans"/>
                <a:sym typeface="DM Sans"/>
              </a:rPr>
              <a:t>Testing</a:t>
            </a:r>
            <a:endParaRPr sz="1600">
              <a:solidFill>
                <a:srgbClr val="434343"/>
              </a:solidFill>
              <a:latin typeface="DM Sans"/>
              <a:ea typeface="DM Sans"/>
              <a:cs typeface="DM Sans"/>
              <a:sym typeface="DM Sans"/>
            </a:endParaRPr>
          </a:p>
        </p:txBody>
      </p:sp>
      <p:sp>
        <p:nvSpPr>
          <p:cNvPr id="317" name="Google Shape;317;p37"/>
          <p:cNvSpPr/>
          <p:nvPr/>
        </p:nvSpPr>
        <p:spPr>
          <a:xfrm>
            <a:off x="3480475" y="1149700"/>
            <a:ext cx="5329800" cy="3607500"/>
          </a:xfrm>
          <a:prstGeom prst="roundRect">
            <a:avLst>
              <a:gd fmla="val 8734" name="adj"/>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434343"/>
                </a:solidFill>
                <a:latin typeface="DM Sans"/>
                <a:ea typeface="DM Sans"/>
                <a:cs typeface="DM Sans"/>
                <a:sym typeface="DM Sans"/>
              </a:rPr>
              <a:t>Where are we going next? </a:t>
            </a:r>
            <a:endParaRPr sz="1600">
              <a:solidFill>
                <a:srgbClr val="434343"/>
              </a:solidFill>
              <a:latin typeface="DM Sans"/>
              <a:ea typeface="DM Sans"/>
              <a:cs typeface="DM Sans"/>
              <a:sym typeface="DM Sans"/>
            </a:endParaRPr>
          </a:p>
          <a:p>
            <a:pPr indent="-330200" lvl="0" marL="457200" rtl="0" algn="l">
              <a:lnSpc>
                <a:spcPct val="150000"/>
              </a:lnSpc>
              <a:spcBef>
                <a:spcPts val="0"/>
              </a:spcBef>
              <a:spcAft>
                <a:spcPts val="0"/>
              </a:spcAft>
              <a:buClr>
                <a:srgbClr val="434343"/>
              </a:buClr>
              <a:buSzPts val="1600"/>
              <a:buFont typeface="DM Sans"/>
              <a:buChar char="-"/>
            </a:pPr>
            <a:r>
              <a:rPr lang="en" sz="1600">
                <a:solidFill>
                  <a:srgbClr val="434343"/>
                </a:solidFill>
                <a:latin typeface="DM Sans"/>
                <a:ea typeface="DM Sans"/>
                <a:cs typeface="DM Sans"/>
                <a:sym typeface="DM Sans"/>
              </a:rPr>
              <a:t>Med-fi: </a:t>
            </a:r>
            <a:r>
              <a:rPr lang="en" sz="1600">
                <a:solidFill>
                  <a:srgbClr val="434343"/>
                </a:solidFill>
                <a:latin typeface="DM Sans"/>
                <a:ea typeface="DM Sans"/>
                <a:cs typeface="DM Sans"/>
                <a:sym typeface="DM Sans"/>
              </a:rPr>
              <a:t>experiment</a:t>
            </a:r>
            <a:r>
              <a:rPr lang="en" sz="1600">
                <a:solidFill>
                  <a:srgbClr val="434343"/>
                </a:solidFill>
                <a:latin typeface="DM Sans"/>
                <a:ea typeface="DM Sans"/>
                <a:cs typeface="DM Sans"/>
                <a:sym typeface="DM Sans"/>
              </a:rPr>
              <a:t> with icons, style, presentation</a:t>
            </a:r>
            <a:endParaRPr sz="1600">
              <a:solidFill>
                <a:srgbClr val="434343"/>
              </a:solidFill>
              <a:latin typeface="DM Sans"/>
              <a:ea typeface="DM Sans"/>
              <a:cs typeface="DM Sans"/>
              <a:sym typeface="DM Sans"/>
            </a:endParaRPr>
          </a:p>
          <a:p>
            <a:pPr indent="-330200" lvl="1" marL="914400" rtl="0" algn="l">
              <a:lnSpc>
                <a:spcPct val="150000"/>
              </a:lnSpc>
              <a:spcBef>
                <a:spcPts val="0"/>
              </a:spcBef>
              <a:spcAft>
                <a:spcPts val="0"/>
              </a:spcAft>
              <a:buClr>
                <a:srgbClr val="434343"/>
              </a:buClr>
              <a:buSzPts val="1600"/>
              <a:buFont typeface="DM Sans"/>
              <a:buChar char="-"/>
            </a:pPr>
            <a:r>
              <a:rPr lang="en" sz="1600">
                <a:solidFill>
                  <a:srgbClr val="434343"/>
                </a:solidFill>
                <a:latin typeface="DM Sans"/>
                <a:ea typeface="DM Sans"/>
                <a:cs typeface="DM Sans"/>
                <a:sym typeface="DM Sans"/>
              </a:rPr>
              <a:t>Solidify theme</a:t>
            </a:r>
            <a:endParaRPr sz="1600">
              <a:solidFill>
                <a:srgbClr val="434343"/>
              </a:solidFill>
              <a:latin typeface="DM Sans"/>
              <a:ea typeface="DM Sans"/>
              <a:cs typeface="DM Sans"/>
              <a:sym typeface="DM Sans"/>
            </a:endParaRPr>
          </a:p>
          <a:p>
            <a:pPr indent="-330200" lvl="0" marL="457200" rtl="0" algn="l">
              <a:lnSpc>
                <a:spcPct val="150000"/>
              </a:lnSpc>
              <a:spcBef>
                <a:spcPts val="0"/>
              </a:spcBef>
              <a:spcAft>
                <a:spcPts val="0"/>
              </a:spcAft>
              <a:buClr>
                <a:srgbClr val="434343"/>
              </a:buClr>
              <a:buSzPts val="1600"/>
              <a:buFont typeface="DM Sans"/>
              <a:buChar char="-"/>
            </a:pPr>
            <a:r>
              <a:rPr lang="en" sz="1600">
                <a:solidFill>
                  <a:srgbClr val="434343"/>
                </a:solidFill>
                <a:latin typeface="DM Sans"/>
                <a:ea typeface="DM Sans"/>
                <a:cs typeface="DM Sans"/>
                <a:sym typeface="DM Sans"/>
              </a:rPr>
              <a:t>Hammer out experience of going to events</a:t>
            </a:r>
            <a:endParaRPr sz="1600">
              <a:solidFill>
                <a:srgbClr val="434343"/>
              </a:solidFill>
              <a:latin typeface="DM Sans"/>
              <a:ea typeface="DM Sans"/>
              <a:cs typeface="DM Sans"/>
              <a:sym typeface="DM Sans"/>
            </a:endParaRPr>
          </a:p>
          <a:p>
            <a:pPr indent="-330200" lvl="0" marL="457200" rtl="0" algn="l">
              <a:lnSpc>
                <a:spcPct val="150000"/>
              </a:lnSpc>
              <a:spcBef>
                <a:spcPts val="0"/>
              </a:spcBef>
              <a:spcAft>
                <a:spcPts val="0"/>
              </a:spcAft>
              <a:buClr>
                <a:srgbClr val="434343"/>
              </a:buClr>
              <a:buSzPts val="1600"/>
              <a:buFont typeface="DM Sans"/>
              <a:buChar char="-"/>
            </a:pPr>
            <a:r>
              <a:rPr lang="en" sz="1600">
                <a:solidFill>
                  <a:srgbClr val="434343"/>
                </a:solidFill>
                <a:latin typeface="DM Sans"/>
                <a:ea typeface="DM Sans"/>
                <a:cs typeface="DM Sans"/>
                <a:sym typeface="DM Sans"/>
              </a:rPr>
              <a:t>Hammer out social/buddy aspect, if any</a:t>
            </a:r>
            <a:endParaRPr sz="1600">
              <a:solidFill>
                <a:srgbClr val="434343"/>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Google Shape;322;p38"/>
          <p:cNvPicPr preferRelativeResize="0"/>
          <p:nvPr/>
        </p:nvPicPr>
        <p:blipFill>
          <a:blip r:embed="rId3">
            <a:alphaModFix/>
          </a:blip>
          <a:stretch>
            <a:fillRect/>
          </a:stretch>
        </p:blipFill>
        <p:spPr>
          <a:xfrm rot="-1248812">
            <a:off x="1118350" y="2330790"/>
            <a:ext cx="9143995" cy="4658465"/>
          </a:xfrm>
          <a:prstGeom prst="rect">
            <a:avLst/>
          </a:prstGeom>
          <a:noFill/>
          <a:ln>
            <a:noFill/>
          </a:ln>
        </p:spPr>
      </p:pic>
      <p:pic>
        <p:nvPicPr>
          <p:cNvPr id="323" name="Google Shape;323;p38"/>
          <p:cNvPicPr preferRelativeResize="0"/>
          <p:nvPr/>
        </p:nvPicPr>
        <p:blipFill>
          <a:blip r:embed="rId4">
            <a:alphaModFix/>
          </a:blip>
          <a:stretch>
            <a:fillRect/>
          </a:stretch>
        </p:blipFill>
        <p:spPr>
          <a:xfrm rot="-5873337">
            <a:off x="3753319" y="-3777753"/>
            <a:ext cx="5568516" cy="6316252"/>
          </a:xfrm>
          <a:prstGeom prst="rect">
            <a:avLst/>
          </a:prstGeom>
          <a:noFill/>
          <a:ln>
            <a:noFill/>
          </a:ln>
        </p:spPr>
      </p:pic>
      <p:pic>
        <p:nvPicPr>
          <p:cNvPr id="324" name="Google Shape;324;p38"/>
          <p:cNvPicPr preferRelativeResize="0"/>
          <p:nvPr/>
        </p:nvPicPr>
        <p:blipFill>
          <a:blip r:embed="rId4">
            <a:alphaModFix/>
          </a:blip>
          <a:stretch>
            <a:fillRect/>
          </a:stretch>
        </p:blipFill>
        <p:spPr>
          <a:xfrm rot="-3632336">
            <a:off x="-2258932" y="-2366828"/>
            <a:ext cx="5568516" cy="6316252"/>
          </a:xfrm>
          <a:prstGeom prst="rect">
            <a:avLst/>
          </a:prstGeom>
          <a:noFill/>
          <a:ln>
            <a:noFill/>
          </a:ln>
        </p:spPr>
      </p:pic>
      <p:sp>
        <p:nvSpPr>
          <p:cNvPr id="325" name="Google Shape;325;p38"/>
          <p:cNvSpPr/>
          <p:nvPr/>
        </p:nvSpPr>
        <p:spPr>
          <a:xfrm>
            <a:off x="2149825" y="1866148"/>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txBox="1"/>
          <p:nvPr/>
        </p:nvSpPr>
        <p:spPr>
          <a:xfrm>
            <a:off x="2425000" y="2069787"/>
            <a:ext cx="4294200" cy="10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DM Sans"/>
                <a:ea typeface="DM Sans"/>
                <a:cs typeface="DM Sans"/>
                <a:sym typeface="DM Sans"/>
              </a:rPr>
              <a:t>Thank you!</a:t>
            </a:r>
            <a:endParaRPr b="1" sz="2000">
              <a:latin typeface="DM Sans"/>
              <a:ea typeface="DM Sans"/>
              <a:cs typeface="DM Sans"/>
              <a:sym typeface="DM Sans"/>
            </a:endParaRPr>
          </a:p>
          <a:p>
            <a:pPr indent="0" lvl="0" marL="0" rtl="0" algn="ctr">
              <a:spcBef>
                <a:spcPts val="0"/>
              </a:spcBef>
              <a:spcAft>
                <a:spcPts val="0"/>
              </a:spcAft>
              <a:buNone/>
            </a:pPr>
            <a:r>
              <a:rPr lang="en" sz="2000">
                <a:latin typeface="DM Sans"/>
                <a:ea typeface="DM Sans"/>
                <a:cs typeface="DM Sans"/>
                <a:sym typeface="DM Sans"/>
              </a:rPr>
              <a:t>Any questions?</a:t>
            </a:r>
            <a:endParaRPr sz="200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39"/>
          <p:cNvPicPr preferRelativeResize="0"/>
          <p:nvPr/>
        </p:nvPicPr>
        <p:blipFill>
          <a:blip r:embed="rId3">
            <a:alphaModFix/>
          </a:blip>
          <a:stretch>
            <a:fillRect/>
          </a:stretch>
        </p:blipFill>
        <p:spPr>
          <a:xfrm rot="-1248812">
            <a:off x="1118350" y="2330790"/>
            <a:ext cx="9143995" cy="4658465"/>
          </a:xfrm>
          <a:prstGeom prst="rect">
            <a:avLst/>
          </a:prstGeom>
          <a:noFill/>
          <a:ln>
            <a:noFill/>
          </a:ln>
        </p:spPr>
      </p:pic>
      <p:pic>
        <p:nvPicPr>
          <p:cNvPr id="332" name="Google Shape;332;p39"/>
          <p:cNvPicPr preferRelativeResize="0"/>
          <p:nvPr/>
        </p:nvPicPr>
        <p:blipFill>
          <a:blip r:embed="rId4">
            <a:alphaModFix/>
          </a:blip>
          <a:stretch>
            <a:fillRect/>
          </a:stretch>
        </p:blipFill>
        <p:spPr>
          <a:xfrm rot="-5873337">
            <a:off x="3753319" y="-3777753"/>
            <a:ext cx="5568516" cy="6316252"/>
          </a:xfrm>
          <a:prstGeom prst="rect">
            <a:avLst/>
          </a:prstGeom>
          <a:noFill/>
          <a:ln>
            <a:noFill/>
          </a:ln>
        </p:spPr>
      </p:pic>
      <p:pic>
        <p:nvPicPr>
          <p:cNvPr id="333" name="Google Shape;333;p39"/>
          <p:cNvPicPr preferRelativeResize="0"/>
          <p:nvPr/>
        </p:nvPicPr>
        <p:blipFill>
          <a:blip r:embed="rId4">
            <a:alphaModFix/>
          </a:blip>
          <a:stretch>
            <a:fillRect/>
          </a:stretch>
        </p:blipFill>
        <p:spPr>
          <a:xfrm rot="-3632336">
            <a:off x="-2258932" y="-2366828"/>
            <a:ext cx="5568516" cy="6316252"/>
          </a:xfrm>
          <a:prstGeom prst="rect">
            <a:avLst/>
          </a:prstGeom>
          <a:noFill/>
          <a:ln>
            <a:noFill/>
          </a:ln>
        </p:spPr>
      </p:pic>
      <p:sp>
        <p:nvSpPr>
          <p:cNvPr id="334" name="Google Shape;334;p39"/>
          <p:cNvSpPr/>
          <p:nvPr/>
        </p:nvSpPr>
        <p:spPr>
          <a:xfrm>
            <a:off x="2149825" y="1866148"/>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txBox="1"/>
          <p:nvPr/>
        </p:nvSpPr>
        <p:spPr>
          <a:xfrm>
            <a:off x="2425000" y="2069787"/>
            <a:ext cx="4294200" cy="10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DM Sans"/>
                <a:ea typeface="DM Sans"/>
                <a:cs typeface="DM Sans"/>
                <a:sym typeface="DM Sans"/>
              </a:rPr>
              <a:t>Appendix: </a:t>
            </a:r>
            <a:r>
              <a:rPr lang="en" sz="2000">
                <a:latin typeface="DM Sans"/>
                <a:ea typeface="DM Sans"/>
                <a:cs typeface="DM Sans"/>
                <a:sym typeface="DM Sans"/>
              </a:rPr>
              <a:t>Unused Slides</a:t>
            </a:r>
            <a:endParaRPr sz="200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Google Shape;340;p40"/>
          <p:cNvPicPr preferRelativeResize="0"/>
          <p:nvPr/>
        </p:nvPicPr>
        <p:blipFill rotWithShape="1">
          <a:blip r:embed="rId3">
            <a:alphaModFix/>
          </a:blip>
          <a:srcRect b="0" l="0" r="0" t="72204"/>
          <a:stretch/>
        </p:blipFill>
        <p:spPr>
          <a:xfrm>
            <a:off x="0" y="3178300"/>
            <a:ext cx="9144000" cy="1965198"/>
          </a:xfrm>
          <a:prstGeom prst="rect">
            <a:avLst/>
          </a:prstGeom>
          <a:noFill/>
          <a:ln>
            <a:noFill/>
          </a:ln>
        </p:spPr>
      </p:pic>
      <p:sp>
        <p:nvSpPr>
          <p:cNvPr id="341" name="Google Shape;341;p40"/>
          <p:cNvSpPr txBox="1"/>
          <p:nvPr>
            <p:ph type="ctrTitle"/>
          </p:nvPr>
        </p:nvSpPr>
        <p:spPr>
          <a:xfrm>
            <a:off x="-59400" y="3468600"/>
            <a:ext cx="5525100" cy="13701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2800">
                <a:solidFill>
                  <a:srgbClr val="FFFFFF"/>
                </a:solidFill>
                <a:latin typeface="DM Sans"/>
                <a:ea typeface="DM Sans"/>
                <a:cs typeface="DM Sans"/>
                <a:sym typeface="DM Sans"/>
              </a:rPr>
              <a:t>Digital Democracy</a:t>
            </a:r>
            <a:r>
              <a:rPr lang="en" sz="2800">
                <a:solidFill>
                  <a:srgbClr val="FFFFFF"/>
                </a:solidFill>
                <a:latin typeface="DM Sans"/>
                <a:ea typeface="DM Sans"/>
                <a:cs typeface="DM Sans"/>
                <a:sym typeface="DM Sans"/>
              </a:rPr>
              <a:t>:</a:t>
            </a:r>
            <a:endParaRPr sz="2800">
              <a:solidFill>
                <a:srgbClr val="FFFFFF"/>
              </a:solidFill>
              <a:latin typeface="DM Sans"/>
              <a:ea typeface="DM Sans"/>
              <a:cs typeface="DM Sans"/>
              <a:sym typeface="DM Sans"/>
            </a:endParaRPr>
          </a:p>
          <a:p>
            <a:pPr indent="0" lvl="0" marL="0" rtl="0" algn="r">
              <a:lnSpc>
                <a:spcPct val="115000"/>
              </a:lnSpc>
              <a:spcBef>
                <a:spcPts val="0"/>
              </a:spcBef>
              <a:spcAft>
                <a:spcPts val="0"/>
              </a:spcAft>
              <a:buNone/>
            </a:pPr>
            <a:r>
              <a:rPr b="1" lang="en" sz="2800">
                <a:solidFill>
                  <a:srgbClr val="FFFFFF"/>
                </a:solidFill>
                <a:latin typeface="DM Sans"/>
                <a:ea typeface="DM Sans"/>
                <a:cs typeface="DM Sans"/>
                <a:sym typeface="DM Sans"/>
              </a:rPr>
              <a:t>Low-fi Prototype &amp; </a:t>
            </a:r>
            <a:endParaRPr b="1" sz="2800">
              <a:solidFill>
                <a:srgbClr val="FFFFFF"/>
              </a:solidFill>
              <a:latin typeface="DM Sans"/>
              <a:ea typeface="DM Sans"/>
              <a:cs typeface="DM Sans"/>
              <a:sym typeface="DM Sans"/>
            </a:endParaRPr>
          </a:p>
          <a:p>
            <a:pPr indent="0" lvl="0" marL="0" rtl="0" algn="r">
              <a:lnSpc>
                <a:spcPct val="115000"/>
              </a:lnSpc>
              <a:spcBef>
                <a:spcPts val="0"/>
              </a:spcBef>
              <a:spcAft>
                <a:spcPts val="0"/>
              </a:spcAft>
              <a:buNone/>
            </a:pPr>
            <a:r>
              <a:rPr b="1" lang="en" sz="2800">
                <a:solidFill>
                  <a:srgbClr val="FFFFFF"/>
                </a:solidFill>
                <a:latin typeface="DM Sans"/>
                <a:ea typeface="DM Sans"/>
                <a:cs typeface="DM Sans"/>
                <a:sym typeface="DM Sans"/>
              </a:rPr>
              <a:t>Pilot Usability</a:t>
            </a:r>
            <a:endParaRPr b="1" sz="2800">
              <a:solidFill>
                <a:srgbClr val="FFFFFF"/>
              </a:solidFill>
              <a:latin typeface="DM Sans"/>
              <a:ea typeface="DM Sans"/>
              <a:cs typeface="DM Sans"/>
              <a:sym typeface="DM Sans"/>
            </a:endParaRPr>
          </a:p>
        </p:txBody>
      </p:sp>
      <p:sp>
        <p:nvSpPr>
          <p:cNvPr id="342" name="Google Shape;342;p40"/>
          <p:cNvSpPr/>
          <p:nvPr/>
        </p:nvSpPr>
        <p:spPr>
          <a:xfrm rot="10800000">
            <a:off x="5715120" y="3504222"/>
            <a:ext cx="34200" cy="1288625"/>
          </a:xfrm>
          <a:prstGeom prst="flowChartProcess">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txBox="1"/>
          <p:nvPr>
            <p:ph type="ctrTitle"/>
          </p:nvPr>
        </p:nvSpPr>
        <p:spPr>
          <a:xfrm>
            <a:off x="5958193" y="3761897"/>
            <a:ext cx="2869500" cy="6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DM Sans"/>
                <a:ea typeface="DM Sans"/>
                <a:cs typeface="DM Sans"/>
                <a:sym typeface="DM Sans"/>
              </a:rPr>
              <a:t>Sharewaves</a:t>
            </a:r>
            <a:endParaRPr sz="2000">
              <a:solidFill>
                <a:srgbClr val="FFFFFF"/>
              </a:solidFill>
              <a:latin typeface="DM Sans"/>
              <a:ea typeface="DM Sans"/>
              <a:cs typeface="DM Sans"/>
              <a:sym typeface="DM Sans"/>
            </a:endParaRPr>
          </a:p>
          <a:p>
            <a:pPr indent="0" lvl="0" marL="0" rtl="0" algn="l">
              <a:spcBef>
                <a:spcPts val="0"/>
              </a:spcBef>
              <a:spcAft>
                <a:spcPts val="0"/>
              </a:spcAft>
              <a:buNone/>
            </a:pPr>
            <a:r>
              <a:rPr lang="en" sz="1400">
                <a:solidFill>
                  <a:srgbClr val="FFFFFF"/>
                </a:solidFill>
                <a:latin typeface="DM Sans"/>
                <a:ea typeface="DM Sans"/>
                <a:cs typeface="DM Sans"/>
                <a:sym typeface="DM Sans"/>
              </a:rPr>
              <a:t>Garrick F. | </a:t>
            </a:r>
            <a:r>
              <a:rPr lang="en" sz="1400">
                <a:solidFill>
                  <a:srgbClr val="FFFFFF"/>
                </a:solidFill>
                <a:latin typeface="DM Sans"/>
                <a:ea typeface="DM Sans"/>
                <a:cs typeface="DM Sans"/>
                <a:sym typeface="DM Sans"/>
              </a:rPr>
              <a:t>Gen </a:t>
            </a:r>
            <a:r>
              <a:rPr lang="en" sz="1400">
                <a:solidFill>
                  <a:srgbClr val="FFFFFF"/>
                </a:solidFill>
                <a:latin typeface="DM Sans"/>
                <a:ea typeface="DM Sans"/>
                <a:cs typeface="DM Sans"/>
                <a:sym typeface="DM Sans"/>
              </a:rPr>
              <a:t>S. | Grace W.</a:t>
            </a:r>
            <a:endParaRPr sz="1400">
              <a:solidFill>
                <a:srgbClr val="FFFFFF"/>
              </a:solidFill>
              <a:latin typeface="DM Sans"/>
              <a:ea typeface="DM Sans"/>
              <a:cs typeface="DM Sans"/>
              <a:sym typeface="DM Sans"/>
            </a:endParaRPr>
          </a:p>
        </p:txBody>
      </p:sp>
      <p:pic>
        <p:nvPicPr>
          <p:cNvPr id="344" name="Google Shape;344;p40"/>
          <p:cNvPicPr preferRelativeResize="0"/>
          <p:nvPr/>
        </p:nvPicPr>
        <p:blipFill rotWithShape="1">
          <a:blip r:embed="rId4">
            <a:alphaModFix/>
          </a:blip>
          <a:srcRect b="27795" l="0" r="0" t="-655"/>
          <a:stretch/>
        </p:blipFill>
        <p:spPr>
          <a:xfrm>
            <a:off x="0" y="-266225"/>
            <a:ext cx="9144000" cy="35158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Experimental Results</a:t>
            </a:r>
            <a:endParaRPr>
              <a:latin typeface="DM Sans"/>
              <a:ea typeface="DM Sans"/>
              <a:cs typeface="DM Sans"/>
              <a:sym typeface="DM Sans"/>
            </a:endParaRPr>
          </a:p>
        </p:txBody>
      </p:sp>
      <p:sp>
        <p:nvSpPr>
          <p:cNvPr id="350" name="Google Shape;350;p4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(Experiment prototype): Do people want to get involved in events after reading the news and seeing activity?</a:t>
            </a:r>
            <a:endParaRPr>
              <a:latin typeface="DM Sans"/>
              <a:ea typeface="DM Sans"/>
              <a:cs typeface="DM Sans"/>
              <a:sym typeface="DM Sans"/>
            </a:endParaRPr>
          </a:p>
          <a:p>
            <a:pPr indent="-342900" lvl="0" marL="457200" rtl="0" algn="l">
              <a:spcBef>
                <a:spcPts val="1600"/>
              </a:spcBef>
              <a:spcAft>
                <a:spcPts val="0"/>
              </a:spcAft>
              <a:buSzPts val="1800"/>
              <a:buFont typeface="DM Sans"/>
              <a:buChar char="-"/>
            </a:pPr>
            <a:r>
              <a:rPr lang="en">
                <a:latin typeface="DM Sans"/>
                <a:ea typeface="DM Sans"/>
                <a:cs typeface="DM Sans"/>
                <a:sym typeface="DM Sans"/>
              </a:rPr>
              <a:t>Proximity to placed beacons instead of people: safety feed</a:t>
            </a:r>
            <a:r>
              <a:rPr lang="en">
                <a:latin typeface="DM Sans"/>
                <a:ea typeface="DM Sans"/>
                <a:cs typeface="DM Sans"/>
                <a:sym typeface="DM Sans"/>
              </a:rPr>
              <a:t>back</a:t>
            </a:r>
            <a:endParaRPr>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What sorts of events are good for small communities?</a:t>
            </a:r>
            <a:endParaRPr>
              <a:latin typeface="DM Sans"/>
              <a:ea typeface="DM Sans"/>
              <a:cs typeface="DM Sans"/>
              <a:sym typeface="DM Sans"/>
            </a:endParaRPr>
          </a:p>
        </p:txBody>
      </p:sp>
      <p:pic>
        <p:nvPicPr>
          <p:cNvPr id="351" name="Google Shape;351;p41"/>
          <p:cNvPicPr preferRelativeResize="0"/>
          <p:nvPr/>
        </p:nvPicPr>
        <p:blipFill>
          <a:blip r:embed="rId4">
            <a:alphaModFix/>
          </a:blip>
          <a:stretch>
            <a:fillRect/>
          </a:stretch>
        </p:blipFill>
        <p:spPr>
          <a:xfrm>
            <a:off x="4572000" y="1195750"/>
            <a:ext cx="4267197" cy="32003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5"/>
          <p:cNvPicPr preferRelativeResize="0"/>
          <p:nvPr/>
        </p:nvPicPr>
        <p:blipFill rotWithShape="1">
          <a:blip r:embed="rId3">
            <a:alphaModFix/>
          </a:blip>
          <a:srcRect b="54090" l="29932" r="31475" t="17622"/>
          <a:stretch/>
        </p:blipFill>
        <p:spPr>
          <a:xfrm>
            <a:off x="6284671" y="437259"/>
            <a:ext cx="1242900" cy="1214400"/>
          </a:xfrm>
          <a:prstGeom prst="ellipse">
            <a:avLst/>
          </a:prstGeom>
          <a:noFill/>
          <a:ln>
            <a:noFill/>
          </a:ln>
          <a:effectLst>
            <a:outerShdw blurRad="57150" rotWithShape="0" algn="bl" dir="5400000" dist="19050">
              <a:srgbClr val="000000">
                <a:alpha val="50000"/>
              </a:srgbClr>
            </a:outerShdw>
          </a:effectLst>
        </p:spPr>
      </p:pic>
      <p:pic>
        <p:nvPicPr>
          <p:cNvPr id="74" name="Google Shape;74;p15"/>
          <p:cNvPicPr preferRelativeResize="0"/>
          <p:nvPr/>
        </p:nvPicPr>
        <p:blipFill rotWithShape="1">
          <a:blip r:embed="rId4">
            <a:alphaModFix/>
          </a:blip>
          <a:srcRect b="29347" l="28794" r="37124" t="25202"/>
          <a:stretch/>
        </p:blipFill>
        <p:spPr>
          <a:xfrm>
            <a:off x="3950550" y="423032"/>
            <a:ext cx="1242900" cy="1242900"/>
          </a:xfrm>
          <a:prstGeom prst="ellipse">
            <a:avLst/>
          </a:prstGeom>
          <a:noFill/>
          <a:ln>
            <a:noFill/>
          </a:ln>
          <a:effectLst>
            <a:outerShdw blurRad="57150" rotWithShape="0" algn="bl" dir="5400000" dist="19050">
              <a:srgbClr val="000000">
                <a:alpha val="50000"/>
              </a:srgbClr>
            </a:outerShdw>
          </a:effectLst>
        </p:spPr>
      </p:pic>
      <p:pic>
        <p:nvPicPr>
          <p:cNvPr id="75" name="Google Shape;75;p15"/>
          <p:cNvPicPr preferRelativeResize="0"/>
          <p:nvPr/>
        </p:nvPicPr>
        <p:blipFill rotWithShape="1">
          <a:blip r:embed="rId5">
            <a:alphaModFix/>
          </a:blip>
          <a:srcRect b="10138" l="30342" r="791" t="224"/>
          <a:stretch/>
        </p:blipFill>
        <p:spPr>
          <a:xfrm>
            <a:off x="1616418" y="437274"/>
            <a:ext cx="1242900" cy="1214400"/>
          </a:xfrm>
          <a:prstGeom prst="ellipse">
            <a:avLst/>
          </a:prstGeom>
          <a:noFill/>
          <a:ln>
            <a:noFill/>
          </a:ln>
          <a:effectLst>
            <a:outerShdw blurRad="57150" rotWithShape="0" algn="bl" dir="5400000" dist="19050">
              <a:srgbClr val="000000">
                <a:alpha val="50000"/>
              </a:srgbClr>
            </a:outerShdw>
          </a:effectLst>
        </p:spPr>
      </p:pic>
      <p:sp>
        <p:nvSpPr>
          <p:cNvPr id="76" name="Google Shape;76;p15"/>
          <p:cNvSpPr txBox="1"/>
          <p:nvPr>
            <p:ph idx="4294967295" type="ctrTitle"/>
          </p:nvPr>
        </p:nvSpPr>
        <p:spPr>
          <a:xfrm>
            <a:off x="1616425" y="1723426"/>
            <a:ext cx="12429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Garrick</a:t>
            </a:r>
            <a:endParaRPr b="1" sz="2000">
              <a:solidFill>
                <a:srgbClr val="000000"/>
              </a:solidFill>
              <a:latin typeface="DM Sans"/>
              <a:ea typeface="DM Sans"/>
              <a:cs typeface="DM Sans"/>
              <a:sym typeface="DM Sans"/>
            </a:endParaRPr>
          </a:p>
        </p:txBody>
      </p:sp>
      <p:sp>
        <p:nvSpPr>
          <p:cNvPr id="77" name="Google Shape;77;p15"/>
          <p:cNvSpPr txBox="1"/>
          <p:nvPr>
            <p:ph idx="4294967295" type="ctrTitle"/>
          </p:nvPr>
        </p:nvSpPr>
        <p:spPr>
          <a:xfrm>
            <a:off x="4031250" y="1723427"/>
            <a:ext cx="10815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Gen</a:t>
            </a:r>
            <a:endParaRPr b="1" sz="2000">
              <a:solidFill>
                <a:srgbClr val="000000"/>
              </a:solidFill>
              <a:latin typeface="DM Sans"/>
              <a:ea typeface="DM Sans"/>
              <a:cs typeface="DM Sans"/>
              <a:sym typeface="DM Sans"/>
            </a:endParaRPr>
          </a:p>
        </p:txBody>
      </p:sp>
      <p:sp>
        <p:nvSpPr>
          <p:cNvPr id="78" name="Google Shape;78;p15"/>
          <p:cNvSpPr txBox="1"/>
          <p:nvPr>
            <p:ph idx="4294967295" type="ctrTitle"/>
          </p:nvPr>
        </p:nvSpPr>
        <p:spPr>
          <a:xfrm>
            <a:off x="6365375" y="1723427"/>
            <a:ext cx="10815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Grace</a:t>
            </a:r>
            <a:endParaRPr b="1" sz="2000">
              <a:solidFill>
                <a:srgbClr val="000000"/>
              </a:solidFill>
              <a:latin typeface="DM Sans"/>
              <a:ea typeface="DM Sans"/>
              <a:cs typeface="DM Sans"/>
              <a:sym typeface="DM Sans"/>
            </a:endParaRPr>
          </a:p>
        </p:txBody>
      </p:sp>
      <p:sp>
        <p:nvSpPr>
          <p:cNvPr id="79" name="Google Shape;79;p15"/>
          <p:cNvSpPr/>
          <p:nvPr/>
        </p:nvSpPr>
        <p:spPr>
          <a:xfrm>
            <a:off x="1505800" y="3113075"/>
            <a:ext cx="6132600" cy="16914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nvSpPr>
        <p:spPr>
          <a:xfrm>
            <a:off x="1697325" y="3357116"/>
            <a:ext cx="5749500" cy="12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DM Sans"/>
                <a:ea typeface="DM Sans"/>
                <a:cs typeface="DM Sans"/>
                <a:sym typeface="DM Sans"/>
              </a:rPr>
              <a:t>Our mission</a:t>
            </a:r>
            <a:r>
              <a:rPr lang="en" sz="2000">
                <a:latin typeface="DM Sans"/>
                <a:ea typeface="DM Sans"/>
                <a:cs typeface="DM Sans"/>
                <a:sym typeface="DM Sans"/>
              </a:rPr>
              <a:t> is to help people </a:t>
            </a:r>
            <a:r>
              <a:rPr lang="en" sz="2000">
                <a:solidFill>
                  <a:srgbClr val="FF2C52"/>
                </a:solidFill>
                <a:latin typeface="DM Sans"/>
                <a:ea typeface="DM Sans"/>
                <a:cs typeface="DM Sans"/>
                <a:sym typeface="DM Sans"/>
              </a:rPr>
              <a:t>harness the activation energy</a:t>
            </a:r>
            <a:r>
              <a:rPr lang="en" sz="2000">
                <a:latin typeface="DM Sans"/>
                <a:ea typeface="DM Sans"/>
                <a:cs typeface="DM Sans"/>
                <a:sym typeface="DM Sans"/>
              </a:rPr>
              <a:t> from reading and sharing news into </a:t>
            </a:r>
            <a:r>
              <a:rPr lang="en" sz="2000">
                <a:solidFill>
                  <a:srgbClr val="FF2C52"/>
                </a:solidFill>
                <a:latin typeface="DM Sans"/>
                <a:ea typeface="DM Sans"/>
                <a:cs typeface="DM Sans"/>
                <a:sym typeface="DM Sans"/>
              </a:rPr>
              <a:t>getting involved</a:t>
            </a:r>
            <a:r>
              <a:rPr lang="en" sz="2000">
                <a:latin typeface="DM Sans"/>
                <a:ea typeface="DM Sans"/>
                <a:cs typeface="DM Sans"/>
                <a:sym typeface="DM Sans"/>
              </a:rPr>
              <a:t> with political issues in their own communities.</a:t>
            </a:r>
            <a:endParaRPr sz="2000">
              <a:latin typeface="DM Sans"/>
              <a:ea typeface="DM Sans"/>
              <a:cs typeface="DM Sans"/>
              <a:sym typeface="DM Sans"/>
            </a:endParaRPr>
          </a:p>
        </p:txBody>
      </p:sp>
      <p:sp>
        <p:nvSpPr>
          <p:cNvPr id="81" name="Google Shape;81;p15"/>
          <p:cNvSpPr txBox="1"/>
          <p:nvPr>
            <p:ph idx="4294967295" type="ctrTitle"/>
          </p:nvPr>
        </p:nvSpPr>
        <p:spPr>
          <a:xfrm>
            <a:off x="1369100" y="2053925"/>
            <a:ext cx="1737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Coterm, CompSci</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no records, doesn’t plank</a:t>
            </a:r>
            <a:endParaRPr i="1" sz="1400">
              <a:solidFill>
                <a:srgbClr val="000000"/>
              </a:solidFill>
              <a:latin typeface="DM Sans"/>
              <a:ea typeface="DM Sans"/>
              <a:cs typeface="DM Sans"/>
              <a:sym typeface="DM Sans"/>
            </a:endParaRPr>
          </a:p>
        </p:txBody>
      </p:sp>
      <p:sp>
        <p:nvSpPr>
          <p:cNvPr id="82" name="Google Shape;82;p15"/>
          <p:cNvSpPr txBox="1"/>
          <p:nvPr>
            <p:ph idx="4294967295" type="ctrTitle"/>
          </p:nvPr>
        </p:nvSpPr>
        <p:spPr>
          <a:xfrm>
            <a:off x="3547050" y="2071475"/>
            <a:ext cx="21630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Senior, SymSys</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middle school basketball MVP </a:t>
            </a:r>
            <a:endParaRPr i="1" sz="1400">
              <a:solidFill>
                <a:srgbClr val="000000"/>
              </a:solidFill>
              <a:latin typeface="DM Sans"/>
              <a:ea typeface="DM Sans"/>
              <a:cs typeface="DM Sans"/>
              <a:sym typeface="DM Sans"/>
            </a:endParaRPr>
          </a:p>
        </p:txBody>
      </p:sp>
      <p:sp>
        <p:nvSpPr>
          <p:cNvPr id="83" name="Google Shape;83;p15"/>
          <p:cNvSpPr txBox="1"/>
          <p:nvPr>
            <p:ph idx="4294967295" type="ctrTitle"/>
          </p:nvPr>
        </p:nvSpPr>
        <p:spPr>
          <a:xfrm>
            <a:off x="5641250" y="2064350"/>
            <a:ext cx="2529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Senior, </a:t>
            </a:r>
            <a:r>
              <a:rPr lang="en" sz="1400">
                <a:solidFill>
                  <a:srgbClr val="000000"/>
                </a:solidFill>
                <a:latin typeface="DM Sans"/>
                <a:ea typeface="DM Sans"/>
                <a:cs typeface="DM Sans"/>
                <a:sym typeface="DM Sans"/>
              </a:rPr>
              <a:t>Econ</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guinness world record for most people planking</a:t>
            </a:r>
            <a:endParaRPr i="1" sz="1400">
              <a:solidFill>
                <a:srgbClr val="000000"/>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2"/>
          <p:cNvSpPr/>
          <p:nvPr/>
        </p:nvSpPr>
        <p:spPr>
          <a:xfrm>
            <a:off x="4092875" y="335250"/>
            <a:ext cx="3511500" cy="2396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42"/>
          <p:cNvPicPr preferRelativeResize="0"/>
          <p:nvPr/>
        </p:nvPicPr>
        <p:blipFill>
          <a:blip r:embed="rId3">
            <a:alphaModFix/>
          </a:blip>
          <a:stretch>
            <a:fillRect/>
          </a:stretch>
        </p:blipFill>
        <p:spPr>
          <a:xfrm>
            <a:off x="737025" y="2944675"/>
            <a:ext cx="3629801" cy="1956150"/>
          </a:xfrm>
          <a:prstGeom prst="rect">
            <a:avLst/>
          </a:prstGeom>
          <a:noFill/>
          <a:ln>
            <a:noFill/>
          </a:ln>
        </p:spPr>
      </p:pic>
      <p:pic>
        <p:nvPicPr>
          <p:cNvPr id="358" name="Google Shape;358;p42"/>
          <p:cNvPicPr preferRelativeResize="0"/>
          <p:nvPr/>
        </p:nvPicPr>
        <p:blipFill>
          <a:blip r:embed="rId4">
            <a:alphaModFix/>
          </a:blip>
          <a:stretch>
            <a:fillRect/>
          </a:stretch>
        </p:blipFill>
        <p:spPr>
          <a:xfrm>
            <a:off x="4127225" y="335238"/>
            <a:ext cx="3477150" cy="2337925"/>
          </a:xfrm>
          <a:prstGeom prst="rect">
            <a:avLst/>
          </a:prstGeom>
          <a:noFill/>
          <a:ln>
            <a:noFill/>
          </a:ln>
        </p:spPr>
      </p:pic>
      <p:sp>
        <p:nvSpPr>
          <p:cNvPr id="359" name="Google Shape;359;p42"/>
          <p:cNvSpPr/>
          <p:nvPr/>
        </p:nvSpPr>
        <p:spPr>
          <a:xfrm>
            <a:off x="4981600" y="1240200"/>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360" name="Google Shape;360;p42"/>
          <p:cNvCxnSpPr>
            <a:stCxn id="359" idx="1"/>
          </p:cNvCxnSpPr>
          <p:nvPr/>
        </p:nvCxnSpPr>
        <p:spPr>
          <a:xfrm flipH="1">
            <a:off x="4850200" y="1410900"/>
            <a:ext cx="131400" cy="272700"/>
          </a:xfrm>
          <a:prstGeom prst="straightConnector1">
            <a:avLst/>
          </a:prstGeom>
          <a:noFill/>
          <a:ln cap="flat" cmpd="sng" w="19050">
            <a:solidFill>
              <a:srgbClr val="FF0000"/>
            </a:solidFill>
            <a:prstDash val="solid"/>
            <a:round/>
            <a:headEnd len="med" w="med" type="none"/>
            <a:tailEnd len="med" w="med" type="triangle"/>
          </a:ln>
        </p:spPr>
      </p:cxnSp>
      <p:sp>
        <p:nvSpPr>
          <p:cNvPr id="361" name="Google Shape;361;p42"/>
          <p:cNvSpPr/>
          <p:nvPr/>
        </p:nvSpPr>
        <p:spPr>
          <a:xfrm>
            <a:off x="6927675" y="1107325"/>
            <a:ext cx="174600" cy="24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 name="Google Shape;362;p42"/>
          <p:cNvCxnSpPr>
            <a:stCxn id="361" idx="1"/>
          </p:cNvCxnSpPr>
          <p:nvPr/>
        </p:nvCxnSpPr>
        <p:spPr>
          <a:xfrm rot="10800000">
            <a:off x="6332175" y="1224025"/>
            <a:ext cx="595500" cy="6300"/>
          </a:xfrm>
          <a:prstGeom prst="straightConnector1">
            <a:avLst/>
          </a:prstGeom>
          <a:noFill/>
          <a:ln cap="flat" cmpd="sng" w="19050">
            <a:solidFill>
              <a:srgbClr val="FF0000"/>
            </a:solidFill>
            <a:prstDash val="solid"/>
            <a:round/>
            <a:headEnd len="med" w="med" type="none"/>
            <a:tailEnd len="med" w="med" type="triangle"/>
          </a:ln>
        </p:spPr>
      </p:cxnSp>
      <p:sp>
        <p:nvSpPr>
          <p:cNvPr id="363" name="Google Shape;363;p42"/>
          <p:cNvSpPr/>
          <p:nvPr/>
        </p:nvSpPr>
        <p:spPr>
          <a:xfrm>
            <a:off x="3581213" y="3088200"/>
            <a:ext cx="174600" cy="24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42"/>
          <p:cNvCxnSpPr>
            <a:stCxn id="363" idx="1"/>
          </p:cNvCxnSpPr>
          <p:nvPr/>
        </p:nvCxnSpPr>
        <p:spPr>
          <a:xfrm flipH="1">
            <a:off x="3043313" y="3211200"/>
            <a:ext cx="537900" cy="830700"/>
          </a:xfrm>
          <a:prstGeom prst="straightConnector1">
            <a:avLst/>
          </a:prstGeom>
          <a:noFill/>
          <a:ln cap="flat" cmpd="sng" w="19050">
            <a:solidFill>
              <a:srgbClr val="FF0000"/>
            </a:solidFill>
            <a:prstDash val="solid"/>
            <a:round/>
            <a:headEnd len="med" w="med" type="none"/>
            <a:tailEnd len="med" w="med" type="triangle"/>
          </a:ln>
        </p:spPr>
      </p:cxnSp>
      <p:sp>
        <p:nvSpPr>
          <p:cNvPr id="365" name="Google Shape;365;p42"/>
          <p:cNvSpPr/>
          <p:nvPr/>
        </p:nvSpPr>
        <p:spPr>
          <a:xfrm>
            <a:off x="2554300" y="4441824"/>
            <a:ext cx="174600" cy="216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42"/>
          <p:cNvCxnSpPr>
            <a:stCxn id="365" idx="3"/>
          </p:cNvCxnSpPr>
          <p:nvPr/>
        </p:nvCxnSpPr>
        <p:spPr>
          <a:xfrm flipH="1" rot="10800000">
            <a:off x="2728900" y="4538724"/>
            <a:ext cx="219000" cy="11400"/>
          </a:xfrm>
          <a:prstGeom prst="straightConnector1">
            <a:avLst/>
          </a:prstGeom>
          <a:noFill/>
          <a:ln cap="flat" cmpd="sng" w="19050">
            <a:solidFill>
              <a:srgbClr val="FF0000"/>
            </a:solidFill>
            <a:prstDash val="solid"/>
            <a:round/>
            <a:headEnd len="med" w="med" type="none"/>
            <a:tailEnd len="med" w="med" type="triangle"/>
          </a:ln>
        </p:spPr>
      </p:cxnSp>
      <p:sp>
        <p:nvSpPr>
          <p:cNvPr id="367" name="Google Shape;367;p42"/>
          <p:cNvSpPr txBox="1"/>
          <p:nvPr/>
        </p:nvSpPr>
        <p:spPr>
          <a:xfrm>
            <a:off x="2914625" y="4340425"/>
            <a:ext cx="8541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dismiss</a:t>
            </a:r>
            <a:endParaRPr>
              <a:solidFill>
                <a:srgbClr val="FF0000"/>
              </a:solidFill>
            </a:endParaRPr>
          </a:p>
        </p:txBody>
      </p:sp>
      <p:sp>
        <p:nvSpPr>
          <p:cNvPr id="368" name="Google Shape;368;p42"/>
          <p:cNvSpPr txBox="1"/>
          <p:nvPr/>
        </p:nvSpPr>
        <p:spPr>
          <a:xfrm>
            <a:off x="1063763" y="4410124"/>
            <a:ext cx="8541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popup</a:t>
            </a:r>
            <a:endParaRPr>
              <a:solidFill>
                <a:srgbClr val="FF0000"/>
              </a:solidFill>
            </a:endParaRPr>
          </a:p>
        </p:txBody>
      </p:sp>
      <p:pic>
        <p:nvPicPr>
          <p:cNvPr id="369" name="Google Shape;369;p42"/>
          <p:cNvPicPr preferRelativeResize="0"/>
          <p:nvPr/>
        </p:nvPicPr>
        <p:blipFill>
          <a:blip r:embed="rId5">
            <a:alphaModFix/>
          </a:blip>
          <a:stretch>
            <a:fillRect/>
          </a:stretch>
        </p:blipFill>
        <p:spPr>
          <a:xfrm>
            <a:off x="512250" y="456625"/>
            <a:ext cx="3332672" cy="2181238"/>
          </a:xfrm>
          <a:prstGeom prst="rect">
            <a:avLst/>
          </a:prstGeom>
          <a:noFill/>
          <a:ln>
            <a:noFill/>
          </a:ln>
        </p:spPr>
      </p:pic>
      <p:sp>
        <p:nvSpPr>
          <p:cNvPr id="370" name="Google Shape;370;p42"/>
          <p:cNvSpPr/>
          <p:nvPr/>
        </p:nvSpPr>
        <p:spPr>
          <a:xfrm>
            <a:off x="422850" y="415575"/>
            <a:ext cx="3511500" cy="223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2"/>
          <p:cNvSpPr/>
          <p:nvPr/>
        </p:nvSpPr>
        <p:spPr>
          <a:xfrm>
            <a:off x="3265138" y="1683588"/>
            <a:ext cx="174600" cy="24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42"/>
          <p:cNvCxnSpPr>
            <a:stCxn id="371" idx="1"/>
          </p:cNvCxnSpPr>
          <p:nvPr/>
        </p:nvCxnSpPr>
        <p:spPr>
          <a:xfrm rot="10800000">
            <a:off x="2781838" y="1477488"/>
            <a:ext cx="483300" cy="329100"/>
          </a:xfrm>
          <a:prstGeom prst="straightConnector1">
            <a:avLst/>
          </a:prstGeom>
          <a:noFill/>
          <a:ln cap="flat" cmpd="sng" w="19050">
            <a:solidFill>
              <a:srgbClr val="FF0000"/>
            </a:solidFill>
            <a:prstDash val="solid"/>
            <a:round/>
            <a:headEnd len="med" w="med" type="none"/>
            <a:tailEnd len="med" w="med" type="triangle"/>
          </a:ln>
        </p:spPr>
      </p:cxnSp>
      <p:sp>
        <p:nvSpPr>
          <p:cNvPr id="373" name="Google Shape;373;p42"/>
          <p:cNvSpPr/>
          <p:nvPr/>
        </p:nvSpPr>
        <p:spPr>
          <a:xfrm>
            <a:off x="1511838" y="1992663"/>
            <a:ext cx="174600" cy="24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42"/>
          <p:cNvCxnSpPr>
            <a:stCxn id="373" idx="1"/>
          </p:cNvCxnSpPr>
          <p:nvPr/>
        </p:nvCxnSpPr>
        <p:spPr>
          <a:xfrm rot="10800000">
            <a:off x="1028538" y="1786563"/>
            <a:ext cx="483300" cy="329100"/>
          </a:xfrm>
          <a:prstGeom prst="straightConnector1">
            <a:avLst/>
          </a:prstGeom>
          <a:noFill/>
          <a:ln cap="flat" cmpd="sng" w="19050">
            <a:solidFill>
              <a:srgbClr val="FF0000"/>
            </a:solidFill>
            <a:prstDash val="solid"/>
            <a:round/>
            <a:headEnd len="med" w="med" type="none"/>
            <a:tailEnd len="med" w="med" type="triangle"/>
          </a:ln>
        </p:spPr>
      </p:cxnSp>
      <p:sp>
        <p:nvSpPr>
          <p:cNvPr id="375" name="Google Shape;375;p42"/>
          <p:cNvSpPr/>
          <p:nvPr/>
        </p:nvSpPr>
        <p:spPr>
          <a:xfrm>
            <a:off x="684601" y="2900176"/>
            <a:ext cx="3677400" cy="205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Low-fi Prototype Structure</a:t>
            </a:r>
            <a:endParaRPr>
              <a:latin typeface="DM Sans"/>
              <a:ea typeface="DM Sans"/>
              <a:cs typeface="DM Sans"/>
              <a:sym typeface="DM Sans"/>
            </a:endParaRPr>
          </a:p>
        </p:txBody>
      </p:sp>
      <p:pic>
        <p:nvPicPr>
          <p:cNvPr id="381" name="Google Shape;381;p43"/>
          <p:cNvPicPr preferRelativeResize="0"/>
          <p:nvPr/>
        </p:nvPicPr>
        <p:blipFill>
          <a:blip r:embed="rId4">
            <a:alphaModFix/>
          </a:blip>
          <a:stretch>
            <a:fillRect/>
          </a:stretch>
        </p:blipFill>
        <p:spPr>
          <a:xfrm>
            <a:off x="706055" y="1213077"/>
            <a:ext cx="7731895" cy="3416400"/>
          </a:xfrm>
          <a:prstGeom prst="rect">
            <a:avLst/>
          </a:prstGeom>
          <a:noFill/>
          <a:ln>
            <a:noFill/>
          </a:ln>
        </p:spPr>
      </p:pic>
      <p:sp>
        <p:nvSpPr>
          <p:cNvPr id="382" name="Google Shape;382;p43"/>
          <p:cNvSpPr/>
          <p:nvPr/>
        </p:nvSpPr>
        <p:spPr>
          <a:xfrm>
            <a:off x="4817100" y="3526200"/>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383" name="Google Shape;383;p43"/>
          <p:cNvCxnSpPr>
            <a:stCxn id="382" idx="1"/>
          </p:cNvCxnSpPr>
          <p:nvPr/>
        </p:nvCxnSpPr>
        <p:spPr>
          <a:xfrm rot="10800000">
            <a:off x="3939900" y="3558900"/>
            <a:ext cx="877200" cy="138000"/>
          </a:xfrm>
          <a:prstGeom prst="straightConnector1">
            <a:avLst/>
          </a:prstGeom>
          <a:noFill/>
          <a:ln cap="flat" cmpd="sng" w="19050">
            <a:solidFill>
              <a:srgbClr val="FF0000"/>
            </a:solidFill>
            <a:prstDash val="solid"/>
            <a:round/>
            <a:headEnd len="med" w="med" type="none"/>
            <a:tailEnd len="med" w="med" type="triangle"/>
          </a:ln>
        </p:spPr>
      </p:cxnSp>
      <p:sp>
        <p:nvSpPr>
          <p:cNvPr id="384" name="Google Shape;384;p43"/>
          <p:cNvSpPr/>
          <p:nvPr/>
        </p:nvSpPr>
        <p:spPr>
          <a:xfrm>
            <a:off x="7549900" y="3159050"/>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385" name="Google Shape;385;p43"/>
          <p:cNvCxnSpPr>
            <a:stCxn id="384" idx="1"/>
          </p:cNvCxnSpPr>
          <p:nvPr/>
        </p:nvCxnSpPr>
        <p:spPr>
          <a:xfrm rot="10800000">
            <a:off x="6373000" y="3039350"/>
            <a:ext cx="1176900" cy="2904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Google Shape;390;p44"/>
          <p:cNvPicPr preferRelativeResize="0"/>
          <p:nvPr/>
        </p:nvPicPr>
        <p:blipFill>
          <a:blip r:embed="rId3">
            <a:alphaModFix/>
          </a:blip>
          <a:stretch>
            <a:fillRect/>
          </a:stretch>
        </p:blipFill>
        <p:spPr>
          <a:xfrm rot="10800000">
            <a:off x="247750" y="1604425"/>
            <a:ext cx="1435006" cy="1923350"/>
          </a:xfrm>
          <a:prstGeom prst="rect">
            <a:avLst/>
          </a:prstGeom>
          <a:noFill/>
          <a:ln>
            <a:noFill/>
          </a:ln>
        </p:spPr>
      </p:pic>
      <p:pic>
        <p:nvPicPr>
          <p:cNvPr id="391" name="Google Shape;391;p44"/>
          <p:cNvPicPr preferRelativeResize="0"/>
          <p:nvPr/>
        </p:nvPicPr>
        <p:blipFill rotWithShape="1">
          <a:blip r:embed="rId4">
            <a:alphaModFix/>
          </a:blip>
          <a:srcRect b="23318" l="7815" r="12350" t="0"/>
          <a:stretch/>
        </p:blipFill>
        <p:spPr>
          <a:xfrm rot="10800000">
            <a:off x="1802965" y="1604425"/>
            <a:ext cx="1480085" cy="1923350"/>
          </a:xfrm>
          <a:prstGeom prst="rect">
            <a:avLst/>
          </a:prstGeom>
          <a:noFill/>
          <a:ln>
            <a:noFill/>
          </a:ln>
        </p:spPr>
      </p:pic>
      <p:pic>
        <p:nvPicPr>
          <p:cNvPr id="392" name="Google Shape;392;p44"/>
          <p:cNvPicPr preferRelativeResize="0"/>
          <p:nvPr/>
        </p:nvPicPr>
        <p:blipFill>
          <a:blip r:embed="rId5">
            <a:alphaModFix/>
          </a:blip>
          <a:stretch>
            <a:fillRect/>
          </a:stretch>
        </p:blipFill>
        <p:spPr>
          <a:xfrm rot="10800000">
            <a:off x="5943600" y="1561686"/>
            <a:ext cx="1484540" cy="2010805"/>
          </a:xfrm>
          <a:prstGeom prst="rect">
            <a:avLst/>
          </a:prstGeom>
          <a:noFill/>
          <a:ln>
            <a:noFill/>
          </a:ln>
        </p:spPr>
      </p:pic>
      <p:pic>
        <p:nvPicPr>
          <p:cNvPr id="393" name="Google Shape;393;p44"/>
          <p:cNvPicPr preferRelativeResize="0"/>
          <p:nvPr/>
        </p:nvPicPr>
        <p:blipFill rotWithShape="1">
          <a:blip r:embed="rId6">
            <a:alphaModFix/>
          </a:blip>
          <a:srcRect b="16217" l="48469" r="0" t="20849"/>
          <a:stretch/>
        </p:blipFill>
        <p:spPr>
          <a:xfrm rot="10800000">
            <a:off x="7553820" y="1561675"/>
            <a:ext cx="1231700" cy="2020125"/>
          </a:xfrm>
          <a:prstGeom prst="rect">
            <a:avLst/>
          </a:prstGeom>
          <a:noFill/>
          <a:ln>
            <a:noFill/>
          </a:ln>
        </p:spPr>
      </p:pic>
      <p:pic>
        <p:nvPicPr>
          <p:cNvPr id="394" name="Google Shape;394;p44"/>
          <p:cNvPicPr preferRelativeResize="0"/>
          <p:nvPr/>
        </p:nvPicPr>
        <p:blipFill>
          <a:blip r:embed="rId7">
            <a:alphaModFix/>
          </a:blip>
          <a:stretch>
            <a:fillRect/>
          </a:stretch>
        </p:blipFill>
        <p:spPr>
          <a:xfrm rot="-5400000">
            <a:off x="2743200" y="1543038"/>
            <a:ext cx="3657600" cy="205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6"/>
          <p:cNvPicPr preferRelativeResize="0"/>
          <p:nvPr/>
        </p:nvPicPr>
        <p:blipFill>
          <a:blip r:embed="rId3">
            <a:alphaModFix/>
          </a:blip>
          <a:stretch>
            <a:fillRect/>
          </a:stretch>
        </p:blipFill>
        <p:spPr>
          <a:xfrm>
            <a:off x="375664" y="1136450"/>
            <a:ext cx="5672451" cy="3190750"/>
          </a:xfrm>
          <a:prstGeom prst="rect">
            <a:avLst/>
          </a:prstGeom>
          <a:noFill/>
          <a:ln>
            <a:noFill/>
          </a:ln>
        </p:spPr>
      </p:pic>
      <p:sp>
        <p:nvSpPr>
          <p:cNvPr id="89" name="Google Shape;89;p16"/>
          <p:cNvSpPr txBox="1"/>
          <p:nvPr/>
        </p:nvSpPr>
        <p:spPr>
          <a:xfrm>
            <a:off x="4162025" y="2088225"/>
            <a:ext cx="4275300" cy="19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DM Sans"/>
                <a:ea typeface="DM Sans"/>
                <a:cs typeface="DM Sans"/>
                <a:sym typeface="DM Sans"/>
              </a:rPr>
              <a:t>Online communities, discourse, and news divide and isolate people, leaving them feeling hopeless, unenergized, and without clear ways to participate in politics.</a:t>
            </a:r>
            <a:endParaRPr sz="2000">
              <a:solidFill>
                <a:srgbClr val="434343"/>
              </a:solidFill>
              <a:latin typeface="DM Sans"/>
              <a:ea typeface="DM Sans"/>
              <a:cs typeface="DM Sans"/>
              <a:sym typeface="DM Sans"/>
            </a:endParaRPr>
          </a:p>
        </p:txBody>
      </p:sp>
      <p:sp>
        <p:nvSpPr>
          <p:cNvPr id="90" name="Google Shape;90;p16"/>
          <p:cNvSpPr txBox="1"/>
          <p:nvPr/>
        </p:nvSpPr>
        <p:spPr>
          <a:xfrm>
            <a:off x="4162025" y="1527400"/>
            <a:ext cx="38373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The Problem</a:t>
            </a:r>
            <a:endParaRPr b="1" sz="2000">
              <a:latin typeface="DM Sans"/>
              <a:ea typeface="DM Sans"/>
              <a:cs typeface="DM Sans"/>
              <a:sym typeface="DM Sans"/>
            </a:endParaRPr>
          </a:p>
        </p:txBody>
      </p:sp>
      <p:sp>
        <p:nvSpPr>
          <p:cNvPr id="91" name="Google Shape;91;p16"/>
          <p:cNvSpPr/>
          <p:nvPr/>
        </p:nvSpPr>
        <p:spPr>
          <a:xfrm>
            <a:off x="4257950" y="2010400"/>
            <a:ext cx="1675200" cy="2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17"/>
          <p:cNvPicPr preferRelativeResize="0"/>
          <p:nvPr/>
        </p:nvPicPr>
        <p:blipFill>
          <a:blip r:embed="rId3">
            <a:alphaModFix/>
          </a:blip>
          <a:stretch>
            <a:fillRect/>
          </a:stretch>
        </p:blipFill>
        <p:spPr>
          <a:xfrm>
            <a:off x="-462284" y="1136450"/>
            <a:ext cx="5672458" cy="3190750"/>
          </a:xfrm>
          <a:prstGeom prst="rect">
            <a:avLst/>
          </a:prstGeom>
          <a:noFill/>
          <a:ln>
            <a:noFill/>
          </a:ln>
        </p:spPr>
      </p:pic>
      <p:sp>
        <p:nvSpPr>
          <p:cNvPr id="97" name="Google Shape;97;p17"/>
          <p:cNvSpPr txBox="1"/>
          <p:nvPr/>
        </p:nvSpPr>
        <p:spPr>
          <a:xfrm>
            <a:off x="4162025" y="2088225"/>
            <a:ext cx="4250700" cy="20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DM Sans"/>
                <a:ea typeface="DM Sans"/>
                <a:cs typeface="DM Sans"/>
                <a:sym typeface="DM Sans"/>
              </a:rPr>
              <a:t>We provide a platform for people to rally around stories they care about, see people like them, and </a:t>
            </a:r>
            <a:r>
              <a:rPr i="1" lang="en" sz="2000">
                <a:solidFill>
                  <a:srgbClr val="434343"/>
                </a:solidFill>
                <a:latin typeface="DM Sans"/>
                <a:ea typeface="DM Sans"/>
                <a:cs typeface="DM Sans"/>
                <a:sym typeface="DM Sans"/>
              </a:rPr>
              <a:t>get offline</a:t>
            </a:r>
            <a:r>
              <a:rPr lang="en" sz="2000">
                <a:solidFill>
                  <a:srgbClr val="434343"/>
                </a:solidFill>
                <a:latin typeface="DM Sans"/>
                <a:ea typeface="DM Sans"/>
                <a:cs typeface="DM Sans"/>
                <a:sym typeface="DM Sans"/>
              </a:rPr>
              <a:t>—sparking political conversation and action in their communities.</a:t>
            </a:r>
            <a:endParaRPr sz="2000">
              <a:solidFill>
                <a:srgbClr val="434343"/>
              </a:solidFill>
              <a:latin typeface="DM Sans"/>
              <a:ea typeface="DM Sans"/>
              <a:cs typeface="DM Sans"/>
              <a:sym typeface="DM Sans"/>
            </a:endParaRPr>
          </a:p>
        </p:txBody>
      </p:sp>
      <p:sp>
        <p:nvSpPr>
          <p:cNvPr id="98" name="Google Shape;98;p17"/>
          <p:cNvSpPr txBox="1"/>
          <p:nvPr/>
        </p:nvSpPr>
        <p:spPr>
          <a:xfrm>
            <a:off x="4162025" y="1527400"/>
            <a:ext cx="38373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The Solution</a:t>
            </a:r>
            <a:endParaRPr b="1" sz="2000">
              <a:latin typeface="DM Sans"/>
              <a:ea typeface="DM Sans"/>
              <a:cs typeface="DM Sans"/>
              <a:sym typeface="DM Sans"/>
            </a:endParaRPr>
          </a:p>
        </p:txBody>
      </p:sp>
      <p:sp>
        <p:nvSpPr>
          <p:cNvPr id="99" name="Google Shape;99;p17"/>
          <p:cNvSpPr/>
          <p:nvPr/>
        </p:nvSpPr>
        <p:spPr>
          <a:xfrm>
            <a:off x="4257950" y="2010400"/>
            <a:ext cx="1675200" cy="2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2519800" y="2029300"/>
            <a:ext cx="4104401" cy="1084900"/>
          </a:xfrm>
          <a:prstGeom prst="rect">
            <a:avLst/>
          </a:prstGeom>
          <a:noFill/>
          <a:ln>
            <a:noFill/>
          </a:ln>
        </p:spPr>
      </p:pic>
      <p:pic>
        <p:nvPicPr>
          <p:cNvPr id="105" name="Google Shape;105;p18"/>
          <p:cNvPicPr preferRelativeResize="0"/>
          <p:nvPr/>
        </p:nvPicPr>
        <p:blipFill rotWithShape="1">
          <a:blip r:embed="rId4">
            <a:alphaModFix/>
          </a:blip>
          <a:srcRect b="28774" l="0" r="32482" t="0"/>
          <a:stretch/>
        </p:blipFill>
        <p:spPr>
          <a:xfrm rot="-1651641">
            <a:off x="4735601" y="2573905"/>
            <a:ext cx="6173585" cy="3317939"/>
          </a:xfrm>
          <a:prstGeom prst="rect">
            <a:avLst/>
          </a:prstGeom>
          <a:noFill/>
          <a:ln>
            <a:noFill/>
          </a:ln>
        </p:spPr>
      </p:pic>
      <p:pic>
        <p:nvPicPr>
          <p:cNvPr id="106" name="Google Shape;106;p18"/>
          <p:cNvPicPr preferRelativeResize="0"/>
          <p:nvPr/>
        </p:nvPicPr>
        <p:blipFill rotWithShape="1">
          <a:blip r:embed="rId5">
            <a:alphaModFix/>
          </a:blip>
          <a:srcRect b="0" l="0" r="48248" t="0"/>
          <a:stretch/>
        </p:blipFill>
        <p:spPr>
          <a:xfrm rot="-5873335">
            <a:off x="5636052" y="-2447144"/>
            <a:ext cx="2881870" cy="6316256"/>
          </a:xfrm>
          <a:prstGeom prst="rect">
            <a:avLst/>
          </a:prstGeom>
          <a:noFill/>
          <a:ln>
            <a:noFill/>
          </a:ln>
        </p:spPr>
      </p:pic>
      <p:pic>
        <p:nvPicPr>
          <p:cNvPr id="107" name="Google Shape;107;p18"/>
          <p:cNvPicPr preferRelativeResize="0"/>
          <p:nvPr/>
        </p:nvPicPr>
        <p:blipFill rotWithShape="1">
          <a:blip r:embed="rId5">
            <a:alphaModFix/>
          </a:blip>
          <a:srcRect b="0" l="0" r="0" t="44478"/>
          <a:stretch/>
        </p:blipFill>
        <p:spPr>
          <a:xfrm rot="-3632337">
            <a:off x="-1444595" y="-1275645"/>
            <a:ext cx="5568519" cy="3506817"/>
          </a:xfrm>
          <a:prstGeom prst="rect">
            <a:avLst/>
          </a:prstGeom>
          <a:noFill/>
          <a:ln>
            <a:noFill/>
          </a:ln>
        </p:spPr>
      </p:pic>
      <p:pic>
        <p:nvPicPr>
          <p:cNvPr id="108" name="Google Shape;108;p18"/>
          <p:cNvPicPr preferRelativeResize="0"/>
          <p:nvPr/>
        </p:nvPicPr>
        <p:blipFill rotWithShape="1">
          <a:blip r:embed="rId6">
            <a:alphaModFix/>
          </a:blip>
          <a:srcRect b="43829" l="0" r="0" t="0"/>
          <a:stretch/>
        </p:blipFill>
        <p:spPr>
          <a:xfrm rot="751482">
            <a:off x="-875695" y="3234628"/>
            <a:ext cx="5392241" cy="28890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3">
            <a:alphaModFix/>
          </a:blip>
          <a:stretch>
            <a:fillRect/>
          </a:stretch>
        </p:blipFill>
        <p:spPr>
          <a:xfrm rot="-1248812">
            <a:off x="1118350" y="2330790"/>
            <a:ext cx="9143995" cy="4658465"/>
          </a:xfrm>
          <a:prstGeom prst="rect">
            <a:avLst/>
          </a:prstGeom>
          <a:noFill/>
          <a:ln>
            <a:noFill/>
          </a:ln>
        </p:spPr>
      </p:pic>
      <p:pic>
        <p:nvPicPr>
          <p:cNvPr id="114" name="Google Shape;114;p19"/>
          <p:cNvPicPr preferRelativeResize="0"/>
          <p:nvPr/>
        </p:nvPicPr>
        <p:blipFill>
          <a:blip r:embed="rId4">
            <a:alphaModFix/>
          </a:blip>
          <a:stretch>
            <a:fillRect/>
          </a:stretch>
        </p:blipFill>
        <p:spPr>
          <a:xfrm rot="-5873337">
            <a:off x="3753319" y="-3777753"/>
            <a:ext cx="5568516" cy="6316252"/>
          </a:xfrm>
          <a:prstGeom prst="rect">
            <a:avLst/>
          </a:prstGeom>
          <a:noFill/>
          <a:ln>
            <a:noFill/>
          </a:ln>
        </p:spPr>
      </p:pic>
      <p:pic>
        <p:nvPicPr>
          <p:cNvPr id="115" name="Google Shape;115;p19"/>
          <p:cNvPicPr preferRelativeResize="0"/>
          <p:nvPr/>
        </p:nvPicPr>
        <p:blipFill>
          <a:blip r:embed="rId4">
            <a:alphaModFix/>
          </a:blip>
          <a:stretch>
            <a:fillRect/>
          </a:stretch>
        </p:blipFill>
        <p:spPr>
          <a:xfrm rot="-3632336">
            <a:off x="-2258932" y="-2366828"/>
            <a:ext cx="5568516" cy="6316252"/>
          </a:xfrm>
          <a:prstGeom prst="rect">
            <a:avLst/>
          </a:prstGeom>
          <a:noFill/>
          <a:ln>
            <a:noFill/>
          </a:ln>
        </p:spPr>
      </p:pic>
      <p:sp>
        <p:nvSpPr>
          <p:cNvPr id="116" name="Google Shape;116;p19"/>
          <p:cNvSpPr/>
          <p:nvPr/>
        </p:nvSpPr>
        <p:spPr>
          <a:xfrm>
            <a:off x="407025" y="346375"/>
            <a:ext cx="8330100" cy="4450800"/>
          </a:xfrm>
          <a:prstGeom prst="roundRect">
            <a:avLst>
              <a:gd fmla="val 6029"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txBox="1"/>
          <p:nvPr/>
        </p:nvSpPr>
        <p:spPr>
          <a:xfrm>
            <a:off x="2797325" y="505702"/>
            <a:ext cx="4294200" cy="411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DM Sans"/>
                <a:ea typeface="DM Sans"/>
                <a:cs typeface="DM Sans"/>
                <a:sym typeface="DM Sans"/>
              </a:rPr>
              <a:t>Team Intro</a:t>
            </a:r>
            <a:endParaRPr sz="2000">
              <a:latin typeface="DM Sans"/>
              <a:ea typeface="DM Sans"/>
              <a:cs typeface="DM Sans"/>
              <a:sym typeface="DM Sans"/>
            </a:endParaRPr>
          </a:p>
          <a:p>
            <a:pPr indent="457200" lvl="0" marL="0" rtl="0" algn="l">
              <a:lnSpc>
                <a:spcPct val="150000"/>
              </a:lnSpc>
              <a:spcBef>
                <a:spcPts val="0"/>
              </a:spcBef>
              <a:spcAft>
                <a:spcPts val="0"/>
              </a:spcAft>
              <a:buNone/>
            </a:pPr>
            <a:r>
              <a:rPr lang="en" sz="2000">
                <a:latin typeface="DM Sans"/>
                <a:ea typeface="DM Sans"/>
                <a:cs typeface="DM Sans"/>
                <a:sym typeface="DM Sans"/>
              </a:rPr>
              <a:t>Problem/Solution Overview</a:t>
            </a:r>
            <a:endParaRPr sz="2000">
              <a:latin typeface="DM Sans"/>
              <a:ea typeface="DM Sans"/>
              <a:cs typeface="DM Sans"/>
              <a:sym typeface="DM Sans"/>
            </a:endParaRPr>
          </a:p>
          <a:p>
            <a:pPr indent="0" lvl="0" marL="0" rtl="0" algn="l">
              <a:lnSpc>
                <a:spcPct val="150000"/>
              </a:lnSpc>
              <a:spcBef>
                <a:spcPts val="0"/>
              </a:spcBef>
              <a:spcAft>
                <a:spcPts val="0"/>
              </a:spcAft>
              <a:buNone/>
            </a:pPr>
            <a:r>
              <a:rPr b="1" lang="en" sz="2000">
                <a:latin typeface="DM Sans"/>
                <a:ea typeface="DM Sans"/>
                <a:cs typeface="DM Sans"/>
                <a:sym typeface="DM Sans"/>
              </a:rPr>
              <a:t>Selected Interface</a:t>
            </a:r>
            <a:endParaRPr b="1"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Low-Fi Prototype</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3 Task Flows</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Experiment</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Method</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	Results</a:t>
            </a:r>
            <a:endParaRPr sz="2000">
              <a:latin typeface="DM Sans"/>
              <a:ea typeface="DM Sans"/>
              <a:cs typeface="DM Sans"/>
              <a:sym typeface="DM Sans"/>
            </a:endParaRPr>
          </a:p>
          <a:p>
            <a:pPr indent="0" lvl="0" marL="0" rtl="0" algn="l">
              <a:lnSpc>
                <a:spcPct val="150000"/>
              </a:lnSpc>
              <a:spcBef>
                <a:spcPts val="0"/>
              </a:spcBef>
              <a:spcAft>
                <a:spcPts val="0"/>
              </a:spcAft>
              <a:buNone/>
            </a:pPr>
            <a:r>
              <a:rPr lang="en" sz="2000">
                <a:latin typeface="DM Sans"/>
                <a:ea typeface="DM Sans"/>
                <a:cs typeface="DM Sans"/>
                <a:sym typeface="DM Sans"/>
              </a:rPr>
              <a:t>UI Changes + Summary</a:t>
            </a:r>
            <a:endParaRPr sz="2000">
              <a:latin typeface="DM Sans"/>
              <a:ea typeface="DM Sans"/>
              <a:cs typeface="DM Sans"/>
              <a:sym typeface="DM Sans"/>
            </a:endParaRPr>
          </a:p>
        </p:txBody>
      </p:sp>
      <p:sp>
        <p:nvSpPr>
          <p:cNvPr id="118" name="Google Shape;118;p19"/>
          <p:cNvSpPr txBox="1"/>
          <p:nvPr/>
        </p:nvSpPr>
        <p:spPr>
          <a:xfrm>
            <a:off x="2459175" y="505700"/>
            <a:ext cx="476400" cy="411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t/>
            </a:r>
            <a:endParaRPr sz="2000">
              <a:solidFill>
                <a:srgbClr val="FF2C52"/>
              </a:solidFill>
              <a:latin typeface="DM Sans"/>
              <a:ea typeface="DM Sans"/>
              <a:cs typeface="DM Sans"/>
              <a:sym typeface="DM Sans"/>
            </a:endParaRPr>
          </a:p>
          <a:p>
            <a:pPr indent="0" lvl="0" marL="0" rtl="0" algn="l">
              <a:lnSpc>
                <a:spcPct val="150000"/>
              </a:lnSpc>
              <a:spcBef>
                <a:spcPts val="0"/>
              </a:spcBef>
              <a:spcAft>
                <a:spcPts val="0"/>
              </a:spcAft>
              <a:buNone/>
            </a:pPr>
            <a:r>
              <a:rPr lang="en" sz="2000">
                <a:solidFill>
                  <a:srgbClr val="FF2C52"/>
                </a:solidFill>
                <a:latin typeface="DM Sans"/>
                <a:ea typeface="DM Sans"/>
                <a:cs typeface="DM Sans"/>
                <a:sym typeface="DM Sans"/>
              </a:rPr>
              <a:t>→</a:t>
            </a:r>
            <a:endParaRPr sz="2000">
              <a:solidFill>
                <a:srgbClr val="FF2C52"/>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Design Interface: Geographic Map Interface</a:t>
            </a:r>
            <a:endParaRPr>
              <a:latin typeface="DM Sans"/>
              <a:ea typeface="DM Sans"/>
              <a:cs typeface="DM Sans"/>
              <a:sym typeface="DM Sans"/>
            </a:endParaRPr>
          </a:p>
        </p:txBody>
      </p:sp>
      <p:pic>
        <p:nvPicPr>
          <p:cNvPr id="124" name="Google Shape;124;p20"/>
          <p:cNvPicPr preferRelativeResize="0"/>
          <p:nvPr/>
        </p:nvPicPr>
        <p:blipFill>
          <a:blip r:embed="rId3">
            <a:alphaModFix/>
          </a:blip>
          <a:stretch>
            <a:fillRect/>
          </a:stretch>
        </p:blipFill>
        <p:spPr>
          <a:xfrm>
            <a:off x="152400" y="1170125"/>
            <a:ext cx="8547168" cy="3820975"/>
          </a:xfrm>
          <a:prstGeom prst="rect">
            <a:avLst/>
          </a:prstGeom>
          <a:noFill/>
          <a:ln>
            <a:noFill/>
          </a:ln>
        </p:spPr>
      </p:pic>
      <p:sp>
        <p:nvSpPr>
          <p:cNvPr id="125" name="Google Shape;125;p20"/>
          <p:cNvSpPr/>
          <p:nvPr/>
        </p:nvSpPr>
        <p:spPr>
          <a:xfrm>
            <a:off x="4756450" y="3413625"/>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26" name="Google Shape;126;p20"/>
          <p:cNvCxnSpPr>
            <a:stCxn id="125" idx="1"/>
          </p:cNvCxnSpPr>
          <p:nvPr/>
        </p:nvCxnSpPr>
        <p:spPr>
          <a:xfrm rot="10800000">
            <a:off x="3870550" y="3558825"/>
            <a:ext cx="885900" cy="25500"/>
          </a:xfrm>
          <a:prstGeom prst="straightConnector1">
            <a:avLst/>
          </a:prstGeom>
          <a:noFill/>
          <a:ln cap="flat" cmpd="sng" w="19050">
            <a:solidFill>
              <a:srgbClr val="FF0000"/>
            </a:solidFill>
            <a:prstDash val="solid"/>
            <a:round/>
            <a:headEnd len="med" w="med" type="none"/>
            <a:tailEnd len="med" w="med" type="triangle"/>
          </a:ln>
        </p:spPr>
      </p:cxnSp>
      <p:sp>
        <p:nvSpPr>
          <p:cNvPr id="127" name="Google Shape;127;p20"/>
          <p:cNvSpPr/>
          <p:nvPr/>
        </p:nvSpPr>
        <p:spPr>
          <a:xfrm>
            <a:off x="7671100" y="3413625"/>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28" name="Google Shape;128;p20"/>
          <p:cNvCxnSpPr>
            <a:stCxn id="127" idx="1"/>
          </p:cNvCxnSpPr>
          <p:nvPr/>
        </p:nvCxnSpPr>
        <p:spPr>
          <a:xfrm rot="10800000">
            <a:off x="6641500" y="3446325"/>
            <a:ext cx="1029600" cy="1380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Design Interface: Geographic Map Interface</a:t>
            </a:r>
            <a:endParaRPr>
              <a:latin typeface="DM Sans"/>
              <a:ea typeface="DM Sans"/>
              <a:cs typeface="DM Sans"/>
              <a:sym typeface="DM Sans"/>
            </a:endParaRPr>
          </a:p>
        </p:txBody>
      </p:sp>
      <p:pic>
        <p:nvPicPr>
          <p:cNvPr id="134" name="Google Shape;134;p21"/>
          <p:cNvPicPr preferRelativeResize="0"/>
          <p:nvPr/>
        </p:nvPicPr>
        <p:blipFill>
          <a:blip r:embed="rId3">
            <a:alphaModFix/>
          </a:blip>
          <a:stretch>
            <a:fillRect/>
          </a:stretch>
        </p:blipFill>
        <p:spPr>
          <a:xfrm>
            <a:off x="152400" y="1170125"/>
            <a:ext cx="8466823" cy="3820974"/>
          </a:xfrm>
          <a:prstGeom prst="rect">
            <a:avLst/>
          </a:prstGeom>
          <a:noFill/>
          <a:ln>
            <a:noFill/>
          </a:ln>
        </p:spPr>
      </p:pic>
      <p:sp>
        <p:nvSpPr>
          <p:cNvPr id="135" name="Google Shape;135;p21"/>
          <p:cNvSpPr/>
          <p:nvPr/>
        </p:nvSpPr>
        <p:spPr>
          <a:xfrm>
            <a:off x="7163700" y="2972025"/>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36" name="Google Shape;136;p21"/>
          <p:cNvCxnSpPr>
            <a:stCxn id="135" idx="1"/>
          </p:cNvCxnSpPr>
          <p:nvPr/>
        </p:nvCxnSpPr>
        <p:spPr>
          <a:xfrm flipH="1">
            <a:off x="6450900" y="3142725"/>
            <a:ext cx="712800" cy="225600"/>
          </a:xfrm>
          <a:prstGeom prst="straightConnector1">
            <a:avLst/>
          </a:prstGeom>
          <a:noFill/>
          <a:ln cap="flat" cmpd="sng" w="19050">
            <a:solidFill>
              <a:srgbClr val="FF0000"/>
            </a:solidFill>
            <a:prstDash val="solid"/>
            <a:round/>
            <a:headEnd len="med" w="med" type="none"/>
            <a:tailEnd len="med" w="med" type="triangle"/>
          </a:ln>
        </p:spPr>
      </p:cxnSp>
      <p:sp>
        <p:nvSpPr>
          <p:cNvPr id="137" name="Google Shape;137;p21"/>
          <p:cNvSpPr/>
          <p:nvPr/>
        </p:nvSpPr>
        <p:spPr>
          <a:xfrm>
            <a:off x="3774525" y="2197900"/>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38" name="Google Shape;138;p21"/>
          <p:cNvCxnSpPr>
            <a:stCxn id="137" idx="3"/>
          </p:cNvCxnSpPr>
          <p:nvPr/>
        </p:nvCxnSpPr>
        <p:spPr>
          <a:xfrm>
            <a:off x="4020525" y="2368600"/>
            <a:ext cx="1010400" cy="237900"/>
          </a:xfrm>
          <a:prstGeom prst="straightConnector1">
            <a:avLst/>
          </a:prstGeom>
          <a:noFill/>
          <a:ln cap="flat" cmpd="sng" w="19050">
            <a:solidFill>
              <a:srgbClr val="FF0000"/>
            </a:solidFill>
            <a:prstDash val="solid"/>
            <a:round/>
            <a:headEnd len="med" w="med" type="none"/>
            <a:tailEnd len="med" w="med" type="triangle"/>
          </a:ln>
        </p:spPr>
      </p:cxnSp>
      <p:sp>
        <p:nvSpPr>
          <p:cNvPr id="139" name="Google Shape;139;p21"/>
          <p:cNvSpPr/>
          <p:nvPr/>
        </p:nvSpPr>
        <p:spPr>
          <a:xfrm>
            <a:off x="1164675" y="2606500"/>
            <a:ext cx="246000" cy="34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40" name="Google Shape;140;p21"/>
          <p:cNvCxnSpPr>
            <a:stCxn id="139" idx="3"/>
          </p:cNvCxnSpPr>
          <p:nvPr/>
        </p:nvCxnSpPr>
        <p:spPr>
          <a:xfrm>
            <a:off x="1410675" y="2777200"/>
            <a:ext cx="373200" cy="2340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FFFF0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